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378" r:id="rId3"/>
    <p:sldId id="384" r:id="rId4"/>
    <p:sldId id="385" r:id="rId5"/>
    <p:sldId id="380" r:id="rId6"/>
    <p:sldId id="381" r:id="rId7"/>
    <p:sldId id="262" r:id="rId8"/>
    <p:sldId id="263" r:id="rId9"/>
    <p:sldId id="265" r:id="rId10"/>
    <p:sldId id="266" r:id="rId11"/>
    <p:sldId id="264" r:id="rId12"/>
    <p:sldId id="268" r:id="rId13"/>
    <p:sldId id="269" r:id="rId14"/>
    <p:sldId id="273" r:id="rId15"/>
    <p:sldId id="270" r:id="rId16"/>
    <p:sldId id="271" r:id="rId17"/>
    <p:sldId id="382" r:id="rId18"/>
    <p:sldId id="361" r:id="rId19"/>
    <p:sldId id="362" r:id="rId20"/>
    <p:sldId id="274" r:id="rId21"/>
    <p:sldId id="258" r:id="rId22"/>
    <p:sldId id="280" r:id="rId23"/>
    <p:sldId id="279" r:id="rId24"/>
    <p:sldId id="277" r:id="rId25"/>
    <p:sldId id="284" r:id="rId26"/>
    <p:sldId id="278" r:id="rId27"/>
    <p:sldId id="281" r:id="rId28"/>
    <p:sldId id="282" r:id="rId29"/>
    <p:sldId id="326" r:id="rId30"/>
    <p:sldId id="360" r:id="rId31"/>
    <p:sldId id="359" r:id="rId32"/>
    <p:sldId id="283" r:id="rId33"/>
    <p:sldId id="286" r:id="rId34"/>
    <p:sldId id="324" r:id="rId35"/>
    <p:sldId id="325" r:id="rId36"/>
    <p:sldId id="363" r:id="rId37"/>
    <p:sldId id="327" r:id="rId38"/>
    <p:sldId id="328" r:id="rId39"/>
    <p:sldId id="285" r:id="rId40"/>
    <p:sldId id="259" r:id="rId41"/>
    <p:sldId id="288" r:id="rId42"/>
    <p:sldId id="334" r:id="rId43"/>
    <p:sldId id="290" r:id="rId44"/>
    <p:sldId id="291" r:id="rId45"/>
    <p:sldId id="333" r:id="rId46"/>
    <p:sldId id="364" r:id="rId47"/>
    <p:sldId id="365" r:id="rId48"/>
    <p:sldId id="371" r:id="rId49"/>
    <p:sldId id="366" r:id="rId50"/>
    <p:sldId id="372" r:id="rId51"/>
    <p:sldId id="373" r:id="rId52"/>
    <p:sldId id="383" r:id="rId53"/>
    <p:sldId id="375" r:id="rId54"/>
    <p:sldId id="338" r:id="rId55"/>
    <p:sldId id="303"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8" autoAdjust="0"/>
    <p:restoredTop sz="67316" autoAdjust="0"/>
  </p:normalViewPr>
  <p:slideViewPr>
    <p:cSldViewPr>
      <p:cViewPr varScale="1">
        <p:scale>
          <a:sx n="77" d="100"/>
          <a:sy n="77" d="100"/>
        </p:scale>
        <p:origin x="144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3BE4E-619A-47B0-82FF-658CCFA08106}" type="datetimeFigureOut">
              <a:rPr lang="en-US" smtClean="0"/>
              <a:t>9/17/2021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29BF8-1170-4521-910F-9761582C3F6F}" type="slidenum">
              <a:rPr lang="en-US" smtClean="0"/>
              <a:t>‹#›</a:t>
            </a:fld>
            <a:endParaRPr lang="en-US"/>
          </a:p>
        </p:txBody>
      </p:sp>
    </p:spTree>
    <p:extLst>
      <p:ext uri="{BB962C8B-B14F-4D97-AF65-F5344CB8AC3E}">
        <p14:creationId xmlns:p14="http://schemas.microsoft.com/office/powerpoint/2010/main" val="199764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Friday,</a:t>
            </a:r>
            <a:r>
              <a:rPr lang="en-US" b="1" baseline="0" dirty="0"/>
              <a:t> 3:00-4:30pm</a:t>
            </a:r>
            <a:endParaRPr lang="en-US" b="1" dirty="0"/>
          </a:p>
          <a:p>
            <a:endParaRPr lang="en-US" b="1" dirty="0"/>
          </a:p>
          <a:p>
            <a:r>
              <a:rPr lang="en-US" b="1" dirty="0"/>
              <a:t>Will</a:t>
            </a:r>
            <a:r>
              <a:rPr lang="en-US" b="1" baseline="0" dirty="0"/>
              <a:t> be updated depending on who is presenting </a:t>
            </a:r>
          </a:p>
          <a:p>
            <a:endParaRPr lang="en-US" b="1" baseline="0" dirty="0"/>
          </a:p>
          <a:p>
            <a:pPr marL="171450" indent="-171450">
              <a:buFont typeface="Arial" panose="020B0604020202020204" pitchFamily="34" charset="0"/>
              <a:buChar char="•"/>
            </a:pPr>
            <a:r>
              <a:rPr lang="en-US" b="1" baseline="0" dirty="0"/>
              <a:t>Name</a:t>
            </a:r>
          </a:p>
          <a:p>
            <a:pPr marL="171450" indent="-171450">
              <a:buFont typeface="Arial" panose="020B0604020202020204" pitchFamily="34" charset="0"/>
              <a:buChar char="•"/>
            </a:pPr>
            <a:r>
              <a:rPr lang="en-US" b="1" baseline="0" dirty="0"/>
              <a:t>Title</a:t>
            </a:r>
          </a:p>
          <a:p>
            <a:pPr marL="171450" indent="-171450">
              <a:buFont typeface="Arial" panose="020B0604020202020204" pitchFamily="34" charset="0"/>
              <a:buChar char="•"/>
            </a:pPr>
            <a:r>
              <a:rPr lang="en-US" b="1" baseline="0" dirty="0"/>
              <a:t>Education</a:t>
            </a:r>
          </a:p>
          <a:p>
            <a:pPr marL="171450" indent="-171450">
              <a:buFont typeface="Arial" panose="020B0604020202020204" pitchFamily="34" charset="0"/>
              <a:buChar char="•"/>
            </a:pPr>
            <a:r>
              <a:rPr lang="en-US" b="1" baseline="0" dirty="0"/>
              <a:t>Hometown</a:t>
            </a:r>
          </a:p>
          <a:p>
            <a:pPr marL="171450" indent="-171450">
              <a:buFont typeface="Arial" panose="020B0604020202020204" pitchFamily="34" charset="0"/>
              <a:buChar char="•"/>
            </a:pPr>
            <a:r>
              <a:rPr lang="en-US" b="1" baseline="0" dirty="0"/>
              <a:t>Six word story </a:t>
            </a:r>
          </a:p>
          <a:p>
            <a:pPr marL="171450" indent="-171450">
              <a:buFont typeface="Arial" panose="020B0604020202020204" pitchFamily="34" charset="0"/>
              <a:buChar char="•"/>
            </a:pPr>
            <a:r>
              <a:rPr lang="en-US" b="1" baseline="0" dirty="0"/>
              <a:t>Strengths </a:t>
            </a:r>
          </a:p>
          <a:p>
            <a:pPr marL="171450" indent="-171450">
              <a:buFont typeface="Arial" panose="020B0604020202020204" pitchFamily="34" charset="0"/>
              <a:buChar char="•"/>
            </a:pPr>
            <a:r>
              <a:rPr lang="en-US" b="1" baseline="0" dirty="0"/>
              <a:t>Twitter handle (optional) </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C6E30-E245-4237-AA0B-17EFADD4EF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125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Friday,</a:t>
            </a:r>
            <a:r>
              <a:rPr lang="en-US" b="1" baseline="0" dirty="0"/>
              <a:t> 3:00-4:30pm</a:t>
            </a:r>
            <a:endParaRPr lang="en-US" b="1" dirty="0"/>
          </a:p>
          <a:p>
            <a:endParaRPr lang="en-US" b="1" dirty="0"/>
          </a:p>
          <a:p>
            <a:r>
              <a:rPr lang="en-US" b="1" dirty="0"/>
              <a:t>Will</a:t>
            </a:r>
            <a:r>
              <a:rPr lang="en-US" b="1" baseline="0" dirty="0"/>
              <a:t> be updated depending on who is presenting </a:t>
            </a:r>
          </a:p>
          <a:p>
            <a:endParaRPr lang="en-US" b="1" baseline="0" dirty="0"/>
          </a:p>
          <a:p>
            <a:pPr marL="171450" indent="-171450">
              <a:buFont typeface="Arial" panose="020B0604020202020204" pitchFamily="34" charset="0"/>
              <a:buChar char="•"/>
            </a:pPr>
            <a:r>
              <a:rPr lang="en-US" b="1" baseline="0" dirty="0"/>
              <a:t>Name</a:t>
            </a:r>
          </a:p>
          <a:p>
            <a:pPr marL="171450" indent="-171450">
              <a:buFont typeface="Arial" panose="020B0604020202020204" pitchFamily="34" charset="0"/>
              <a:buChar char="•"/>
            </a:pPr>
            <a:r>
              <a:rPr lang="en-US" b="1" baseline="0" dirty="0"/>
              <a:t>Title</a:t>
            </a:r>
          </a:p>
          <a:p>
            <a:pPr marL="171450" indent="-171450">
              <a:buFont typeface="Arial" panose="020B0604020202020204" pitchFamily="34" charset="0"/>
              <a:buChar char="•"/>
            </a:pPr>
            <a:r>
              <a:rPr lang="en-US" b="1" baseline="0" dirty="0"/>
              <a:t>Education</a:t>
            </a:r>
          </a:p>
          <a:p>
            <a:pPr marL="171450" indent="-171450">
              <a:buFont typeface="Arial" panose="020B0604020202020204" pitchFamily="34" charset="0"/>
              <a:buChar char="•"/>
            </a:pPr>
            <a:r>
              <a:rPr lang="en-US" b="1" baseline="0" dirty="0"/>
              <a:t>Hometown</a:t>
            </a:r>
          </a:p>
          <a:p>
            <a:pPr marL="171450" indent="-171450">
              <a:buFont typeface="Arial" panose="020B0604020202020204" pitchFamily="34" charset="0"/>
              <a:buChar char="•"/>
            </a:pPr>
            <a:r>
              <a:rPr lang="en-US" b="1" baseline="0" dirty="0"/>
              <a:t>Six word story </a:t>
            </a:r>
          </a:p>
          <a:p>
            <a:pPr marL="171450" indent="-171450">
              <a:buFont typeface="Arial" panose="020B0604020202020204" pitchFamily="34" charset="0"/>
              <a:buChar char="•"/>
            </a:pPr>
            <a:r>
              <a:rPr lang="en-US" b="1" baseline="0" dirty="0"/>
              <a:t>Strengths </a:t>
            </a:r>
          </a:p>
          <a:p>
            <a:pPr marL="171450" indent="-171450">
              <a:buFont typeface="Arial" panose="020B0604020202020204" pitchFamily="34" charset="0"/>
              <a:buChar char="•"/>
            </a:pPr>
            <a:r>
              <a:rPr lang="en-US" b="1" baseline="0" dirty="0"/>
              <a:t>Twitter handle (optional) </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C6E30-E245-4237-AA0B-17EFADD4EF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601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Friday,</a:t>
            </a:r>
            <a:r>
              <a:rPr lang="en-US" b="1" baseline="0" dirty="0"/>
              <a:t> 3:00-4:30pm</a:t>
            </a:r>
            <a:endParaRPr lang="en-US" b="1" dirty="0"/>
          </a:p>
          <a:p>
            <a:endParaRPr lang="en-US" b="1" dirty="0"/>
          </a:p>
          <a:p>
            <a:r>
              <a:rPr lang="en-US" b="1" dirty="0"/>
              <a:t>Will</a:t>
            </a:r>
            <a:r>
              <a:rPr lang="en-US" b="1" baseline="0" dirty="0"/>
              <a:t> be updated depending on who is presenting </a:t>
            </a:r>
          </a:p>
          <a:p>
            <a:endParaRPr lang="en-US" b="1" baseline="0" dirty="0"/>
          </a:p>
          <a:p>
            <a:pPr marL="171450" indent="-171450">
              <a:buFont typeface="Arial" panose="020B0604020202020204" pitchFamily="34" charset="0"/>
              <a:buChar char="•"/>
            </a:pPr>
            <a:r>
              <a:rPr lang="en-US" b="1" baseline="0" dirty="0"/>
              <a:t>Name</a:t>
            </a:r>
          </a:p>
          <a:p>
            <a:pPr marL="171450" indent="-171450">
              <a:buFont typeface="Arial" panose="020B0604020202020204" pitchFamily="34" charset="0"/>
              <a:buChar char="•"/>
            </a:pPr>
            <a:r>
              <a:rPr lang="en-US" b="1" baseline="0" dirty="0"/>
              <a:t>Title</a:t>
            </a:r>
          </a:p>
          <a:p>
            <a:pPr marL="171450" indent="-171450">
              <a:buFont typeface="Arial" panose="020B0604020202020204" pitchFamily="34" charset="0"/>
              <a:buChar char="•"/>
            </a:pPr>
            <a:r>
              <a:rPr lang="en-US" b="1" baseline="0" dirty="0"/>
              <a:t>Education</a:t>
            </a:r>
          </a:p>
          <a:p>
            <a:pPr marL="171450" indent="-171450">
              <a:buFont typeface="Arial" panose="020B0604020202020204" pitchFamily="34" charset="0"/>
              <a:buChar char="•"/>
            </a:pPr>
            <a:r>
              <a:rPr lang="en-US" b="1" baseline="0" dirty="0"/>
              <a:t>Hometown</a:t>
            </a:r>
          </a:p>
          <a:p>
            <a:pPr marL="171450" indent="-171450">
              <a:buFont typeface="Arial" panose="020B0604020202020204" pitchFamily="34" charset="0"/>
              <a:buChar char="•"/>
            </a:pPr>
            <a:r>
              <a:rPr lang="en-US" b="1" baseline="0" dirty="0"/>
              <a:t>Six word story </a:t>
            </a:r>
          </a:p>
          <a:p>
            <a:pPr marL="171450" indent="-171450">
              <a:buFont typeface="Arial" panose="020B0604020202020204" pitchFamily="34" charset="0"/>
              <a:buChar char="•"/>
            </a:pPr>
            <a:r>
              <a:rPr lang="en-US" b="1" baseline="0" dirty="0"/>
              <a:t>Strengths </a:t>
            </a:r>
          </a:p>
          <a:p>
            <a:pPr marL="171450" indent="-171450">
              <a:buFont typeface="Arial" panose="020B0604020202020204" pitchFamily="34" charset="0"/>
              <a:buChar char="•"/>
            </a:pPr>
            <a:r>
              <a:rPr lang="en-US" b="1" baseline="0" dirty="0"/>
              <a:t>Twitter handle (optional) </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4C6E30-E245-4237-AA0B-17EFADD4EF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21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8DE599-93D2-4EA1-BD26-C7D1CFDF01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61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Ask for business</a:t>
            </a:r>
            <a:r>
              <a:rPr lang="en-US" baseline="0" dirty="0"/>
              <a:t> card </a:t>
            </a:r>
          </a:p>
          <a:p>
            <a:r>
              <a:rPr lang="en-US" baseline="0" dirty="0"/>
              <a:t>If no business card was given you can send a thank you note to the general address and make sure to reference the person you spoke with at the event </a:t>
            </a:r>
          </a:p>
          <a:p>
            <a:endParaRPr lang="en-US" dirty="0"/>
          </a:p>
          <a:p>
            <a:endParaRPr lang="en-US" dirty="0"/>
          </a:p>
          <a:p>
            <a:r>
              <a:rPr lang="en-US" dirty="0"/>
              <a:t>Action items</a:t>
            </a:r>
          </a:p>
          <a:p>
            <a:pPr marL="171450" indent="-171450">
              <a:buFont typeface="Arial" panose="020B0604020202020204" pitchFamily="34" charset="0"/>
              <a:buChar char="•"/>
            </a:pPr>
            <a:r>
              <a:rPr lang="en-US" dirty="0"/>
              <a:t>Sign up for an interview</a:t>
            </a:r>
          </a:p>
          <a:p>
            <a:pPr marL="171450" indent="-171450">
              <a:buFont typeface="Arial" panose="020B0604020202020204" pitchFamily="34" charset="0"/>
              <a:buChar char="•"/>
            </a:pPr>
            <a:r>
              <a:rPr lang="en-US" dirty="0"/>
              <a:t>Apply for the posting online</a:t>
            </a:r>
          </a:p>
          <a:p>
            <a:pPr marL="171450" indent="-171450">
              <a:buFont typeface="Arial" panose="020B0604020202020204" pitchFamily="34" charset="0"/>
              <a:buChar char="•"/>
            </a:pPr>
            <a:r>
              <a:rPr lang="en-US" dirty="0"/>
              <a:t>Email</a:t>
            </a:r>
            <a:r>
              <a:rPr lang="en-US" baseline="0" dirty="0"/>
              <a:t> copy of resume</a:t>
            </a:r>
          </a:p>
          <a:p>
            <a:pPr marL="171450" indent="-171450">
              <a:buFont typeface="Arial" panose="020B0604020202020204" pitchFamily="34" charset="0"/>
              <a:buChar char="•"/>
            </a:pPr>
            <a:r>
              <a:rPr lang="en-US" baseline="0" dirty="0"/>
              <a:t>Complete online test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Timeline </a:t>
            </a:r>
          </a:p>
          <a:p>
            <a:pPr marL="171450" indent="-171450">
              <a:buFont typeface="Arial" panose="020B0604020202020204" pitchFamily="34" charset="0"/>
              <a:buChar char="•"/>
            </a:pPr>
            <a:r>
              <a:rPr lang="en-US" baseline="0" dirty="0"/>
              <a:t>Complete action items on time</a:t>
            </a:r>
          </a:p>
          <a:p>
            <a:pPr marL="171450" indent="-171450">
              <a:buFont typeface="Arial" panose="020B0604020202020204" pitchFamily="34" charset="0"/>
              <a:buChar char="•"/>
            </a:pPr>
            <a:r>
              <a:rPr lang="en-US" baseline="0" dirty="0"/>
              <a:t>Give them time to follow up </a:t>
            </a:r>
          </a:p>
          <a:p>
            <a:pPr marL="171450" indent="-171450">
              <a:buFont typeface="Arial" panose="020B0604020202020204" pitchFamily="34" charset="0"/>
              <a:buChar char="•"/>
            </a:pPr>
            <a:r>
              <a:rPr lang="en-US" baseline="0" dirty="0"/>
              <a:t>The company is the main point of contact not the CRC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2A2D-599B-4752-A44F-C28871606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9199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9BF8-1170-4521-910F-9761582C3F6F}" type="slidenum">
              <a:rPr lang="en-US" smtClean="0"/>
              <a:t>19</a:t>
            </a:fld>
            <a:endParaRPr lang="en-US"/>
          </a:p>
        </p:txBody>
      </p:sp>
    </p:spTree>
    <p:extLst>
      <p:ext uri="{BB962C8B-B14F-4D97-AF65-F5344CB8AC3E}">
        <p14:creationId xmlns:p14="http://schemas.microsoft.com/office/powerpoint/2010/main" val="362248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9BF8-1170-4521-910F-9761582C3F6F}" type="slidenum">
              <a:rPr lang="en-US" smtClean="0"/>
              <a:t>32</a:t>
            </a:fld>
            <a:endParaRPr lang="en-US"/>
          </a:p>
        </p:txBody>
      </p:sp>
    </p:spTree>
    <p:extLst>
      <p:ext uri="{BB962C8B-B14F-4D97-AF65-F5344CB8AC3E}">
        <p14:creationId xmlns:p14="http://schemas.microsoft.com/office/powerpoint/2010/main" val="1995696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9BF8-1170-4521-910F-9761582C3F6F}" type="slidenum">
              <a:rPr lang="en-US" smtClean="0"/>
              <a:t>46</a:t>
            </a:fld>
            <a:endParaRPr lang="en-US"/>
          </a:p>
        </p:txBody>
      </p:sp>
    </p:spTree>
    <p:extLst>
      <p:ext uri="{BB962C8B-B14F-4D97-AF65-F5344CB8AC3E}">
        <p14:creationId xmlns:p14="http://schemas.microsoft.com/office/powerpoint/2010/main" val="345983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9BF8-1170-4521-910F-9761582C3F6F}" type="slidenum">
              <a:rPr lang="en-US" smtClean="0"/>
              <a:t>49</a:t>
            </a:fld>
            <a:endParaRPr lang="en-US"/>
          </a:p>
        </p:txBody>
      </p:sp>
    </p:spTree>
    <p:extLst>
      <p:ext uri="{BB962C8B-B14F-4D97-AF65-F5344CB8AC3E}">
        <p14:creationId xmlns:p14="http://schemas.microsoft.com/office/powerpoint/2010/main" val="160366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96F433D0-CB8F-4F88-B290-A59A8B104787}"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433D0-CB8F-4F88-B290-A59A8B104787}"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433D0-CB8F-4F88-B290-A59A8B104787}"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F433D0-CB8F-4F88-B290-A59A8B104787}"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33D0-CB8F-4F88-B290-A59A8B104787}" type="datetimeFigureOut">
              <a:rPr lang="en-US" smtClean="0"/>
              <a:t>9/17/2021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33D0-CB8F-4F88-B290-A59A8B104787}"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433D0-CB8F-4F88-B290-A59A8B104787}" type="datetimeFigureOut">
              <a:rPr lang="en-US" smtClean="0"/>
              <a:t>9/17/2021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33D0-CB8F-4F88-B290-A59A8B104787}" type="datetimeFigureOut">
              <a:rPr lang="en-US" smtClean="0"/>
              <a:t>9/17/2021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33D0-CB8F-4F88-B290-A59A8B104787}" type="datetimeFigureOut">
              <a:rPr lang="en-US" smtClean="0"/>
              <a:t>9/17/2021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33D0-CB8F-4F88-B290-A59A8B104787}"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378B-7AC3-4D18-802A-93E2B5625C6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33D0-CB8F-4F88-B290-A59A8B104787}" type="datetimeFigureOut">
              <a:rPr lang="en-US" smtClean="0"/>
              <a:t>9/17/2021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7378B-7AC3-4D18-802A-93E2B5625C69}" type="slidenum">
              <a:rPr lang="en-US" smtClean="0"/>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6F433D0-CB8F-4F88-B290-A59A8B104787}" type="datetimeFigureOut">
              <a:rPr lang="en-US" smtClean="0"/>
              <a:t>9/17/2021</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D77378B-7AC3-4D18-802A-93E2B5625C69}" type="slidenum">
              <a:rPr lang="en-US" smtClean="0"/>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nternationalcenter.ufl.edu/international-students-scholars/current-international-students/maintaining-student-status-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hyperlink" Target="https://internationalcenter.ufl.edu/f-1-student/contact-advisor"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nternationalcenter.ufl.edu/f-1-student/contact-adviso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UFIC-ISS@ufic.ufl.edu" TargetMode="External"/><Relationship Id="rId2" Type="http://schemas.openxmlformats.org/officeDocument/2006/relationships/hyperlink" Target="https://www.uscis.gov/i-76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sa.gov/post-office" TargetMode="External"/><Relationship Id="rId2" Type="http://schemas.openxmlformats.org/officeDocument/2006/relationships/hyperlink" Target="https://internationalcenter.ufl.edu/international-students-scholars/additional-information/change-address" TargetMode="External"/><Relationship Id="rId1" Type="http://schemas.openxmlformats.org/officeDocument/2006/relationships/slideLayout" Target="../slideLayouts/slideLayout2.xml"/><Relationship Id="rId4" Type="http://schemas.openxmlformats.org/officeDocument/2006/relationships/hyperlink" Target="https://egov.uscis.gov/coa/displayCOAForm.do"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mailto:UFIC-ISS@ufic.ufl.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ternationalcenter.ufl.edu/f-1-student/contact-adviso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ice.gov/sites/default/files/documents/Document/2016/stem-lis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tudyinthestates.dhs.gov/employers-and-the-form-i-983" TargetMode="External"/><Relationship Id="rId2" Type="http://schemas.openxmlformats.org/officeDocument/2006/relationships/hyperlink" Target="http://www.uscis.gov/e-verify" TargetMode="External"/><Relationship Id="rId1" Type="http://schemas.openxmlformats.org/officeDocument/2006/relationships/slideLayout" Target="../slideLayouts/slideLayout2.xml"/><Relationship Id="rId4" Type="http://schemas.openxmlformats.org/officeDocument/2006/relationships/hyperlink" Target="https://studyinthestates.dhs.gov/employers-stem-opt-reporting-requirements"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federalregister.gov/documents/2016/03/11/2016-04828/improving-and-expanding-training-opportunities-for-f-1-nonimmigrant-students-with-stem-degrees-an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uscis.gov/i-76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mailto:UFIC-ISS@ufic.ufl.edu" TargetMode="External"/><Relationship Id="rId2" Type="http://schemas.openxmlformats.org/officeDocument/2006/relationships/hyperlink" Target="https://www.uscis.gov/i-765"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usa.gov/post-office" TargetMode="External"/><Relationship Id="rId2" Type="http://schemas.openxmlformats.org/officeDocument/2006/relationships/hyperlink" Target="https://internationalcenter.ufl.edu/international-students-scholars/additional-information/change-address" TargetMode="External"/><Relationship Id="rId1" Type="http://schemas.openxmlformats.org/officeDocument/2006/relationships/slideLayout" Target="../slideLayouts/slideLayout2.xml"/><Relationship Id="rId4" Type="http://schemas.openxmlformats.org/officeDocument/2006/relationships/hyperlink" Target="https://egov.uscis.gov/coa/displayCOAForm.do"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ufic.ufl.edu/ISS/Forms/I-983.pdf" TargetMode="External"/><Relationship Id="rId2" Type="http://schemas.openxmlformats.org/officeDocument/2006/relationships/hyperlink" Target="http://www.ufic.ufl.edu/ISS/Forms/OPT_ReportingForm.pdf"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reer.ufl.edu/services-resources/virtual-servic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286000"/>
            <a:ext cx="7543800" cy="814980"/>
          </a:xfrm>
        </p:spPr>
        <p:txBody>
          <a:bodyPr/>
          <a:lstStyle/>
          <a:p>
            <a:r>
              <a:rPr lang="en-US" sz="4400" b="1" dirty="0">
                <a:solidFill>
                  <a:srgbClr val="FFFFFF"/>
                </a:solidFill>
                <a:latin typeface="Segoe UI" panose="020B0502040204020203" pitchFamily="34" charset="0"/>
                <a:cs typeface="Segoe UI" panose="020B0502040204020203" pitchFamily="34" charset="0"/>
              </a:rPr>
              <a:t>CPT, OPT and STEM OPT</a:t>
            </a:r>
          </a:p>
        </p:txBody>
      </p:sp>
      <p:sp>
        <p:nvSpPr>
          <p:cNvPr id="3" name="Subtitle 2"/>
          <p:cNvSpPr>
            <a:spLocks noGrp="1"/>
          </p:cNvSpPr>
          <p:nvPr>
            <p:ph type="subTitle" idx="1"/>
          </p:nvPr>
        </p:nvSpPr>
        <p:spPr>
          <a:xfrm>
            <a:off x="1143000" y="3200400"/>
            <a:ext cx="7117180" cy="861420"/>
          </a:xfrm>
        </p:spPr>
        <p:txBody>
          <a:bodyPr>
            <a:normAutofit/>
          </a:bodyPr>
          <a:lstStyle/>
          <a:p>
            <a:r>
              <a:rPr lang="en-US" sz="4000" dirty="0">
                <a:solidFill>
                  <a:schemeClr val="tx1"/>
                </a:solidFill>
                <a:latin typeface="Segoe UI" panose="020B0502040204020203" pitchFamily="34" charset="0"/>
                <a:ea typeface="+mj-ea"/>
                <a:cs typeface="Segoe UI" panose="020B0502040204020203" pitchFamily="34" charset="0"/>
              </a:rPr>
              <a:t>F1</a:t>
            </a:r>
            <a:r>
              <a:rPr lang="en-US" sz="3200" dirty="0">
                <a:solidFill>
                  <a:schemeClr val="tx1"/>
                </a:solidFill>
                <a:latin typeface="Segoe UI" panose="020B0502040204020203" pitchFamily="34" charset="0"/>
                <a:cs typeface="Segoe UI" panose="020B0502040204020203" pitchFamily="34" charset="0"/>
              </a:rPr>
              <a:t> </a:t>
            </a:r>
            <a:r>
              <a:rPr lang="en-US" sz="4000" dirty="0">
                <a:solidFill>
                  <a:schemeClr val="tx1"/>
                </a:solidFill>
                <a:latin typeface="Segoe UI" panose="020B0502040204020203" pitchFamily="34" charset="0"/>
                <a:ea typeface="+mj-ea"/>
                <a:cs typeface="Segoe UI" panose="020B0502040204020203" pitchFamily="34" charset="0"/>
              </a:rPr>
              <a:t>International</a:t>
            </a:r>
            <a:r>
              <a:rPr lang="en-US" sz="3200" dirty="0">
                <a:solidFill>
                  <a:schemeClr val="tx1"/>
                </a:solidFill>
                <a:latin typeface="Segoe UI" panose="020B0502040204020203" pitchFamily="34" charset="0"/>
                <a:cs typeface="Segoe UI" panose="020B0502040204020203" pitchFamily="34" charset="0"/>
              </a:rPr>
              <a:t> </a:t>
            </a:r>
            <a:r>
              <a:rPr lang="en-US" sz="4000" dirty="0">
                <a:solidFill>
                  <a:schemeClr val="tx1"/>
                </a:solidFill>
                <a:latin typeface="Segoe UI" panose="020B0502040204020203" pitchFamily="34" charset="0"/>
                <a:ea typeface="+mj-ea"/>
                <a:cs typeface="Segoe UI" panose="020B0502040204020203" pitchFamily="34" charset="0"/>
              </a:rPr>
              <a:t>Students</a:t>
            </a:r>
          </a:p>
        </p:txBody>
      </p:sp>
      <p:sp>
        <p:nvSpPr>
          <p:cNvPr id="4" name="Subtitle 2"/>
          <p:cNvSpPr txBox="1">
            <a:spLocks/>
          </p:cNvSpPr>
          <p:nvPr/>
        </p:nvSpPr>
        <p:spPr>
          <a:xfrm>
            <a:off x="1173480" y="5208090"/>
            <a:ext cx="7117180" cy="861420"/>
          </a:xfrm>
          <a:prstGeom prst="rect">
            <a:avLst/>
          </a:prstGeom>
        </p:spPr>
        <p:txBody>
          <a:bodyPr vert="horz" lIns="91440" tIns="45720" rIns="91440" bIns="45720" rtlCol="0" anchor="t">
            <a:normAutofit fontScale="85000" lnSpcReduction="20000"/>
          </a:bodyPr>
          <a:lstStyle>
            <a:lvl1pPr marL="0" indent="0" algn="l" defTabSz="457200" rtl="0" eaLnBrk="1" latinLnBrk="0" hangingPunct="1">
              <a:spcBef>
                <a:spcPct val="20000"/>
              </a:spcBef>
              <a:spcAft>
                <a:spcPts val="600"/>
              </a:spcAft>
              <a:buClr>
                <a:schemeClr val="tx2"/>
              </a:buClr>
              <a:buFont typeface="Wingdings 2" charset="2"/>
              <a:buNone/>
              <a:defRPr sz="2000" kern="1200">
                <a:solidFill>
                  <a:schemeClr val="tx2"/>
                </a:solidFill>
                <a:latin typeface="+mn-lt"/>
                <a:ea typeface="+mn-ea"/>
                <a:cs typeface="+mn-cs"/>
              </a:defRPr>
            </a:lvl1pPr>
            <a:lvl2pPr marL="457200" indent="0" algn="ctr"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ct val="20000"/>
              </a:spcBef>
              <a:spcAft>
                <a:spcPts val="600"/>
              </a:spcAft>
              <a:buClr>
                <a:schemeClr val="tx2"/>
              </a:buClr>
              <a:buFont typeface="Wingdings 2"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a:solidFill>
                  <a:schemeClr val="tx1"/>
                </a:solidFill>
                <a:latin typeface="Segoe UI" panose="020B0502040204020203" pitchFamily="34" charset="0"/>
                <a:ea typeface="+mj-ea"/>
                <a:cs typeface="Segoe UI" panose="020B0502040204020203" pitchFamily="34" charset="0"/>
              </a:rPr>
              <a:t>UFIC International Student Services</a:t>
            </a:r>
          </a:p>
          <a:p>
            <a:r>
              <a:rPr lang="en-US" sz="2800" dirty="0">
                <a:solidFill>
                  <a:schemeClr val="tx1"/>
                </a:solidFill>
                <a:latin typeface="Segoe UI" panose="020B0502040204020203" pitchFamily="34" charset="0"/>
                <a:ea typeface="+mj-ea"/>
                <a:cs typeface="Segoe UI" panose="020B0502040204020203" pitchFamily="34" charset="0"/>
              </a:rPr>
              <a:t>September 2021</a:t>
            </a:r>
          </a:p>
        </p:txBody>
      </p:sp>
    </p:spTree>
    <p:extLst>
      <p:ext uri="{BB962C8B-B14F-4D97-AF65-F5344CB8AC3E}">
        <p14:creationId xmlns:p14="http://schemas.microsoft.com/office/powerpoint/2010/main" val="1631667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CPT Regulations</a:t>
            </a:r>
          </a:p>
        </p:txBody>
      </p:sp>
      <p:sp>
        <p:nvSpPr>
          <p:cNvPr id="4" name="Content Placeholder 2"/>
          <p:cNvSpPr>
            <a:spLocks noGrp="1"/>
          </p:cNvSpPr>
          <p:nvPr>
            <p:ph idx="1"/>
          </p:nvPr>
        </p:nvSpPr>
        <p:spPr>
          <a:xfrm>
            <a:off x="152400" y="838200"/>
            <a:ext cx="8724900" cy="5715000"/>
          </a:xfrm>
        </p:spPr>
        <p:txBody>
          <a:bodyPr>
            <a:noAutofit/>
          </a:bodyPr>
          <a:lstStyle/>
          <a:p>
            <a:pPr>
              <a:buClr>
                <a:srgbClr val="0000FF"/>
              </a:buClr>
              <a:buSzPct val="75000"/>
              <a:buFont typeface="Wingdings" pitchFamily="2" charset="2"/>
              <a:buChar char="q"/>
              <a:defRPr/>
            </a:pPr>
            <a:r>
              <a:rPr lang="en-US" dirty="0">
                <a:latin typeface="Segoe UI" panose="020B0502040204020203" pitchFamily="34" charset="0"/>
                <a:cs typeface="Segoe UI" panose="020B0502040204020203" pitchFamily="34" charset="0"/>
              </a:rPr>
              <a:t>To qualify for CPT, the work/training, etc. must be:</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An “integral part of established curriculum”</a:t>
            </a:r>
          </a:p>
          <a:p>
            <a:pPr lvl="2">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Required of all students within the program of study, or</a:t>
            </a:r>
          </a:p>
          <a:p>
            <a:pPr lvl="2">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Optional for specific course or curriculum track and will fulfill elective credits that will count towards meeting the total number of credits designated by the program of study</a:t>
            </a:r>
          </a:p>
          <a:p>
            <a:pPr lvl="2">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The training or work is necessary to allow the student to conduct research for completion of the thesis or dissertation (Thesis-Master’s or Doctoral students)</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An official internship or practicum experience – meaning your department must be willing to assign credits in order for your ISA to authorize the CPT</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CPT is done DURING your degree program, BEFORE you complete your academic requirements (coursework, electives, credits, thesis/dissertation, etc.)</a:t>
            </a:r>
          </a:p>
          <a:p>
            <a:pPr lvl="2">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You cannot extend your academic stay for CPT, </a:t>
            </a:r>
            <a:r>
              <a:rPr lang="en-US" sz="1800" i="1" dirty="0">
                <a:latin typeface="Segoe UI" panose="020B0502040204020203" pitchFamily="34" charset="0"/>
                <a:cs typeface="Segoe UI" panose="020B0502040204020203" pitchFamily="34" charset="0"/>
              </a:rPr>
              <a:t>unless</a:t>
            </a:r>
            <a:r>
              <a:rPr lang="en-US" sz="1800" dirty="0">
                <a:latin typeface="Segoe UI" panose="020B0502040204020203" pitchFamily="34" charset="0"/>
                <a:cs typeface="Segoe UI" panose="020B0502040204020203" pitchFamily="34" charset="0"/>
              </a:rPr>
              <a:t> your department REQUIRES the CPT at the end of your coursework)</a:t>
            </a:r>
          </a:p>
        </p:txBody>
      </p:sp>
    </p:spTree>
    <p:extLst>
      <p:ext uri="{BB962C8B-B14F-4D97-AF65-F5344CB8AC3E}">
        <p14:creationId xmlns:p14="http://schemas.microsoft.com/office/powerpoint/2010/main" val="348547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438150"/>
            <a:ext cx="8686800" cy="5562599"/>
          </a:xfrm>
        </p:spPr>
        <p:txBody>
          <a:bodyPr>
            <a:noAutofit/>
          </a:bodyPr>
          <a:lstStyle/>
          <a:p>
            <a:pPr marL="342900" lvl="1" indent="-342900">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MUST work/train in a position directly related to your field of study</a:t>
            </a:r>
          </a:p>
          <a:p>
            <a:pPr marL="342900" lvl="1" indent="-342900">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Authorized for a specific employer, location and period approved in SEVIS</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Can be approved for part-time (20 hours or less) or full-time (over 20 hours)</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Is available *up to* 364 days (full-time) for each higher degree level earned.</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WILL cause you to LOSE your OPT if you reach or exceed 365 days of full-time CPT*</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Part-time CPT, does not count toward 12-month CPT maximum and does not affect the </a:t>
            </a:r>
            <a:r>
              <a:rPr lang="en-US" sz="2000" dirty="0" smtClean="0">
                <a:latin typeface="Segoe UI" panose="020B0502040204020203" pitchFamily="34" charset="0"/>
                <a:cs typeface="Segoe UI" panose="020B0502040204020203" pitchFamily="34" charset="0"/>
              </a:rPr>
              <a:t>OPT</a:t>
            </a:r>
            <a:endParaRPr lang="en-US" sz="2000"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647700" y="0"/>
            <a:ext cx="7848600" cy="838200"/>
          </a:xfrm>
        </p:spPr>
        <p:txBody>
          <a:bodyPr/>
          <a:lstStyle/>
          <a:p>
            <a:pPr algn="r"/>
            <a:r>
              <a:rPr lang="en-US" sz="2800" dirty="0">
                <a:latin typeface="Segoe UI" panose="020B0502040204020203" pitchFamily="34" charset="0"/>
                <a:cs typeface="Segoe UI" panose="020B0502040204020203" pitchFamily="34" charset="0"/>
              </a:rPr>
              <a:t>CPT Regulations, continued</a:t>
            </a:r>
          </a:p>
        </p:txBody>
      </p:sp>
    </p:spTree>
    <p:extLst>
      <p:ext uri="{BB962C8B-B14F-4D97-AF65-F5344CB8AC3E}">
        <p14:creationId xmlns:p14="http://schemas.microsoft.com/office/powerpoint/2010/main" val="374677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066800"/>
            <a:ext cx="8686800" cy="5715000"/>
          </a:xfrm>
        </p:spPr>
        <p:txBody>
          <a:bodyPr>
            <a:noAutofit/>
          </a:bodyPr>
          <a:lstStyle/>
          <a:p>
            <a:pPr>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You are allowed to do CPT for *up to* 364 days, but </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It will only be authorized per semester</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You MUST be registered accordingly before it can be authorized</a:t>
            </a:r>
          </a:p>
          <a:p>
            <a:pPr>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For a REQUIRED internship, you may be registered full time, if required by the academic department</a:t>
            </a:r>
          </a:p>
          <a:p>
            <a:pPr>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For an OPTIONAL internship, whether or not you may take additional credits depends on if the work/training is part time or full time (see CPT Registration Requirements, slide 9)</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If the work/training is part time, you are required to enroll full time</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If the work/training is full time, you are not required to enroll in additional course credits, but may register for up to 3 online/EDGE credits.</a:t>
            </a:r>
          </a:p>
        </p:txBody>
      </p:sp>
      <p:sp>
        <p:nvSpPr>
          <p:cNvPr id="5"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CPT Limitations</a:t>
            </a:r>
          </a:p>
        </p:txBody>
      </p:sp>
    </p:spTree>
    <p:extLst>
      <p:ext uri="{BB962C8B-B14F-4D97-AF65-F5344CB8AC3E}">
        <p14:creationId xmlns:p14="http://schemas.microsoft.com/office/powerpoint/2010/main" val="227591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762000"/>
            <a:ext cx="8686800" cy="6019800"/>
          </a:xfrm>
        </p:spPr>
        <p:txBody>
          <a:bodyPr>
            <a:noAutofit/>
          </a:bodyPr>
          <a:lstStyle/>
          <a:p>
            <a:pPr>
              <a:buClr>
                <a:srgbClr val="0000FF"/>
              </a:buClr>
              <a:buSzPct val="75000"/>
              <a:buFont typeface="Wingdings" pitchFamily="2" charset="2"/>
              <a:buChar char="q"/>
            </a:pPr>
            <a:r>
              <a:rPr lang="en-US" dirty="0">
                <a:latin typeface="Segoe UI" panose="020B0502040204020203" pitchFamily="34" charset="0"/>
                <a:cs typeface="Segoe UI" panose="020B0502040204020203" pitchFamily="34" charset="0"/>
              </a:rPr>
              <a:t>GRADUATE Students on Assist/Fellowships:</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You can work </a:t>
            </a:r>
            <a:r>
              <a:rPr lang="en-US" sz="1800" u="sng" dirty="0">
                <a:latin typeface="Segoe UI" panose="020B0502040204020203" pitchFamily="34" charset="0"/>
                <a:cs typeface="Segoe UI" panose="020B0502040204020203" pitchFamily="34" charset="0"/>
              </a:rPr>
              <a:t>on-campus</a:t>
            </a:r>
            <a:r>
              <a:rPr lang="en-US" sz="1800" dirty="0">
                <a:latin typeface="Segoe UI" panose="020B0502040204020203" pitchFamily="34" charset="0"/>
                <a:cs typeface="Segoe UI" panose="020B0502040204020203" pitchFamily="34" charset="0"/>
              </a:rPr>
              <a:t>, without the need for CPT, if and only if the hours on-campus </a:t>
            </a:r>
            <a:r>
              <a:rPr lang="en-US" sz="1800" u="sng" dirty="0">
                <a:latin typeface="Segoe UI" panose="020B0502040204020203" pitchFamily="34" charset="0"/>
                <a:cs typeface="Segoe UI" panose="020B0502040204020203" pitchFamily="34" charset="0"/>
              </a:rPr>
              <a:t>and</a:t>
            </a:r>
            <a:r>
              <a:rPr lang="en-US" sz="1800" dirty="0">
                <a:latin typeface="Segoe UI" panose="020B0502040204020203" pitchFamily="34" charset="0"/>
                <a:cs typeface="Segoe UI" panose="020B0502040204020203" pitchFamily="34" charset="0"/>
              </a:rPr>
              <a:t> the hours of your assistantship/fellowship TOTAL 20 hours or less per week</a:t>
            </a:r>
          </a:p>
          <a:p>
            <a:pPr lvl="2">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For Example:</a:t>
            </a:r>
          </a:p>
          <a:p>
            <a:pPr lvl="3">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.50 FTE = 20 hours, therefore NO additional hours allowed without the need for CPT authorization</a:t>
            </a:r>
          </a:p>
          <a:p>
            <a:pPr lvl="3">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.33 FTE = 13.5 hours, therefore additional 6.5 hours allowed without the need for CPT authorization</a:t>
            </a:r>
          </a:p>
          <a:p>
            <a:pPr lvl="3">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.25 FTE = 10 hours, therefore additional 10 hours allowed without the need for CPT authorization</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If the additional hours on-campus combined with your assistantship/fellowship exceed 20 hours/week, you must apply for and receive CPT authorization prior to starting</a:t>
            </a:r>
          </a:p>
          <a:p>
            <a:pPr lvl="1">
              <a:buClr>
                <a:srgbClr val="0000FF"/>
              </a:buClr>
              <a:buSzPct val="75000"/>
              <a:buFont typeface="Wingdings" pitchFamily="2" charset="2"/>
              <a:buChar char="q"/>
            </a:pPr>
            <a:r>
              <a:rPr lang="en-US" sz="1800" dirty="0">
                <a:latin typeface="Segoe UI" panose="020B0502040204020203" pitchFamily="34" charset="0"/>
                <a:cs typeface="Segoe UI" panose="020B0502040204020203" pitchFamily="34" charset="0"/>
              </a:rPr>
              <a:t>If the employment/training, etc. is off campus, no matter the number of hours, whether paid or unpaid, you must apply for and receive CPT authorization prior to starting</a:t>
            </a:r>
          </a:p>
        </p:txBody>
      </p:sp>
      <p:sp>
        <p:nvSpPr>
          <p:cNvPr id="6" name="Title 1"/>
          <p:cNvSpPr>
            <a:spLocks noGrp="1"/>
          </p:cNvSpPr>
          <p:nvPr>
            <p:ph type="title"/>
          </p:nvPr>
        </p:nvSpPr>
        <p:spPr>
          <a:xfrm>
            <a:off x="647700" y="0"/>
            <a:ext cx="7848600" cy="838200"/>
          </a:xfrm>
        </p:spPr>
        <p:txBody>
          <a:bodyPr/>
          <a:lstStyle/>
          <a:p>
            <a:pPr algn="r"/>
            <a:r>
              <a:rPr lang="en-US" dirty="0">
                <a:latin typeface="Segoe UI" panose="020B0502040204020203" pitchFamily="34" charset="0"/>
                <a:cs typeface="Segoe UI" panose="020B0502040204020203" pitchFamily="34" charset="0"/>
              </a:rPr>
              <a:t>CPT Limitations, continued</a:t>
            </a:r>
          </a:p>
        </p:txBody>
      </p:sp>
    </p:spTree>
    <p:extLst>
      <p:ext uri="{BB962C8B-B14F-4D97-AF65-F5344CB8AC3E}">
        <p14:creationId xmlns:p14="http://schemas.microsoft.com/office/powerpoint/2010/main" val="352192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8153400" cy="609600"/>
          </a:xfrm>
        </p:spPr>
        <p:txBody>
          <a:bodyPr/>
          <a:lstStyle/>
          <a:p>
            <a:pPr algn="ctr"/>
            <a:r>
              <a:rPr lang="en-US" sz="2800" dirty="0">
                <a:latin typeface="Segoe UI" panose="020B0502040204020203" pitchFamily="34" charset="0"/>
                <a:cs typeface="Segoe UI" panose="020B0502040204020203" pitchFamily="34" charset="0"/>
              </a:rPr>
              <a:t>CPT Registration Requirements</a:t>
            </a:r>
          </a:p>
        </p:txBody>
      </p:sp>
      <p:graphicFrame>
        <p:nvGraphicFramePr>
          <p:cNvPr id="4" name="Table 3">
            <a:extLst>
              <a:ext uri="{FF2B5EF4-FFF2-40B4-BE49-F238E27FC236}">
                <a16:creationId xmlns:a16="http://schemas.microsoft.com/office/drawing/2014/main" id="{CE847B94-CC85-4384-AE05-22A874D867E2}"/>
              </a:ext>
            </a:extLst>
          </p:cNvPr>
          <p:cNvGraphicFramePr>
            <a:graphicFrameLocks noGrp="1"/>
          </p:cNvGraphicFramePr>
          <p:nvPr>
            <p:extLst>
              <p:ext uri="{D42A27DB-BD31-4B8C-83A1-F6EECF244321}">
                <p14:modId xmlns:p14="http://schemas.microsoft.com/office/powerpoint/2010/main" val="2184719638"/>
              </p:ext>
            </p:extLst>
          </p:nvPr>
        </p:nvGraphicFramePr>
        <p:xfrm>
          <a:off x="152400" y="609601"/>
          <a:ext cx="8686800" cy="6095998"/>
        </p:xfrm>
        <a:graphic>
          <a:graphicData uri="http://schemas.openxmlformats.org/drawingml/2006/table">
            <a:tbl>
              <a:tblPr/>
              <a:tblGrid>
                <a:gridCol w="2171700">
                  <a:extLst>
                    <a:ext uri="{9D8B030D-6E8A-4147-A177-3AD203B41FA5}">
                      <a16:colId xmlns:a16="http://schemas.microsoft.com/office/drawing/2014/main" val="570540759"/>
                    </a:ext>
                  </a:extLst>
                </a:gridCol>
                <a:gridCol w="2171700">
                  <a:extLst>
                    <a:ext uri="{9D8B030D-6E8A-4147-A177-3AD203B41FA5}">
                      <a16:colId xmlns:a16="http://schemas.microsoft.com/office/drawing/2014/main" val="3961718995"/>
                    </a:ext>
                  </a:extLst>
                </a:gridCol>
                <a:gridCol w="2171700">
                  <a:extLst>
                    <a:ext uri="{9D8B030D-6E8A-4147-A177-3AD203B41FA5}">
                      <a16:colId xmlns:a16="http://schemas.microsoft.com/office/drawing/2014/main" val="1968124382"/>
                    </a:ext>
                  </a:extLst>
                </a:gridCol>
                <a:gridCol w="2171700">
                  <a:extLst>
                    <a:ext uri="{9D8B030D-6E8A-4147-A177-3AD203B41FA5}">
                      <a16:colId xmlns:a16="http://schemas.microsoft.com/office/drawing/2014/main" val="2887461399"/>
                    </a:ext>
                  </a:extLst>
                </a:gridCol>
              </a:tblGrid>
              <a:tr h="284323">
                <a:tc gridSpan="2">
                  <a:txBody>
                    <a:bodyPr/>
                    <a:lstStyle/>
                    <a:p>
                      <a:pPr algn="l" fontAlgn="ctr"/>
                      <a:r>
                        <a:rPr lang="en-US" sz="1500" b="1" i="0" dirty="0">
                          <a:solidFill>
                            <a:srgbClr val="FFFFFF"/>
                          </a:solidFill>
                          <a:effectLst/>
                          <a:latin typeface="Segoe UI" panose="020B0502040204020203" pitchFamily="34" charset="0"/>
                          <a:cs typeface="Segoe UI" panose="020B0502040204020203" pitchFamily="34" charset="0"/>
                        </a:rPr>
                        <a:t>CPT Registration Requirements</a:t>
                      </a:r>
                      <a:endParaRPr lang="en-US" sz="1500" dirty="0">
                        <a:solidFill>
                          <a:srgbClr val="FFFFFF"/>
                        </a:solidFill>
                        <a:effectLst/>
                        <a:latin typeface="Segoe UI" panose="020B0502040204020203" pitchFamily="34" charset="0"/>
                        <a:cs typeface="Segoe UI" panose="020B0502040204020203" pitchFamily="34" charset="0"/>
                      </a:endParaRP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D69A7"/>
                    </a:solidFill>
                  </a:tcPr>
                </a:tc>
                <a:tc hMerge="1">
                  <a:txBody>
                    <a:bodyPr/>
                    <a:lstStyle/>
                    <a:p>
                      <a:endParaRPr lang="en-US"/>
                    </a:p>
                  </a:txBody>
                  <a:tcPr/>
                </a:tc>
                <a:tc>
                  <a:txBody>
                    <a:bodyPr/>
                    <a:lstStyle/>
                    <a:p>
                      <a:pPr algn="ctr" fontAlgn="ctr"/>
                      <a:r>
                        <a:rPr lang="en-US" sz="1500" b="1" i="0">
                          <a:solidFill>
                            <a:srgbClr val="FFFFFF"/>
                          </a:solidFill>
                          <a:effectLst/>
                          <a:latin typeface="Segoe UI" panose="020B0502040204020203" pitchFamily="34" charset="0"/>
                          <a:cs typeface="Segoe UI" panose="020B0502040204020203" pitchFamily="34" charset="0"/>
                        </a:rPr>
                        <a:t>Full-Time CPT</a:t>
                      </a:r>
                      <a:endParaRPr lang="en-US" sz="1500">
                        <a:solidFill>
                          <a:srgbClr val="FFFFFF"/>
                        </a:solidFill>
                        <a:effectLst/>
                        <a:latin typeface="Segoe UI" panose="020B0502040204020203" pitchFamily="34" charset="0"/>
                        <a:cs typeface="Segoe UI" panose="020B0502040204020203" pitchFamily="34" charset="0"/>
                      </a:endParaRP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D69A7"/>
                    </a:solidFill>
                  </a:tcPr>
                </a:tc>
                <a:tc>
                  <a:txBody>
                    <a:bodyPr/>
                    <a:lstStyle/>
                    <a:p>
                      <a:pPr algn="ctr" fontAlgn="ctr"/>
                      <a:r>
                        <a:rPr lang="en-US" sz="1500" b="1" i="0" dirty="0">
                          <a:solidFill>
                            <a:srgbClr val="FFFFFF"/>
                          </a:solidFill>
                          <a:effectLst/>
                          <a:latin typeface="Segoe UI" panose="020B0502040204020203" pitchFamily="34" charset="0"/>
                          <a:cs typeface="Segoe UI" panose="020B0502040204020203" pitchFamily="34" charset="0"/>
                        </a:rPr>
                        <a:t>Part-Time CPT</a:t>
                      </a:r>
                      <a:endParaRPr lang="en-US" sz="1500" dirty="0">
                        <a:solidFill>
                          <a:srgbClr val="FFFFFF"/>
                        </a:solidFill>
                        <a:effectLst/>
                        <a:latin typeface="Segoe UI" panose="020B0502040204020203" pitchFamily="34" charset="0"/>
                        <a:cs typeface="Segoe UI" panose="020B0502040204020203" pitchFamily="34" charset="0"/>
                      </a:endParaRP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1D69A7"/>
                    </a:solidFill>
                  </a:tcPr>
                </a:tc>
                <a:extLst>
                  <a:ext uri="{0D108BD9-81ED-4DB2-BD59-A6C34878D82A}">
                    <a16:rowId xmlns:a16="http://schemas.microsoft.com/office/drawing/2014/main" val="2773377449"/>
                  </a:ext>
                </a:extLst>
              </a:tr>
              <a:tr h="926108">
                <a:tc rowSpan="3">
                  <a:txBody>
                    <a:bodyPr/>
                    <a:lstStyle/>
                    <a:p>
                      <a:pPr algn="l" fontAlgn="ctr"/>
                      <a:r>
                        <a:rPr lang="en-US" sz="1500" b="1" dirty="0">
                          <a:solidFill>
                            <a:srgbClr val="002060"/>
                          </a:solidFill>
                          <a:effectLst/>
                          <a:latin typeface="Segoe UI" panose="020B0502040204020203" pitchFamily="34" charset="0"/>
                          <a:cs typeface="Segoe UI" panose="020B0502040204020203" pitchFamily="34" charset="0"/>
                        </a:rPr>
                        <a:t>Undergraduate</a:t>
                      </a:r>
                      <a:r>
                        <a:rPr lang="en-US" sz="1500" dirty="0">
                          <a:solidFill>
                            <a:srgbClr val="002060"/>
                          </a:solidFill>
                          <a:effectLst/>
                          <a:latin typeface="Segoe UI" panose="020B0502040204020203" pitchFamily="34" charset="0"/>
                          <a:cs typeface="Segoe UI" panose="020B0502040204020203" pitchFamily="34" charset="0"/>
                        </a:rPr>
                        <a:t/>
                      </a:r>
                      <a:br>
                        <a:rPr lang="en-US" sz="1500" dirty="0">
                          <a:solidFill>
                            <a:srgbClr val="002060"/>
                          </a:solidFill>
                          <a:effectLst/>
                          <a:latin typeface="Segoe UI" panose="020B0502040204020203" pitchFamily="34" charset="0"/>
                          <a:cs typeface="Segoe UI" panose="020B0502040204020203" pitchFamily="34" charset="0"/>
                        </a:rPr>
                      </a:br>
                      <a:r>
                        <a:rPr lang="en-US" sz="1500" b="1" dirty="0">
                          <a:solidFill>
                            <a:srgbClr val="002060"/>
                          </a:solidFill>
                          <a:effectLst/>
                          <a:latin typeface="Segoe UI" panose="020B0502040204020203" pitchFamily="34" charset="0"/>
                          <a:cs typeface="Segoe UI" panose="020B0502040204020203" pitchFamily="34" charset="0"/>
                        </a:rPr>
                        <a:t>Students</a:t>
                      </a:r>
                      <a:endParaRPr lang="en-US" sz="1500" dirty="0">
                        <a:solidFill>
                          <a:srgbClr val="002060"/>
                        </a:solidFill>
                        <a:effectLst/>
                        <a:latin typeface="Segoe UI" panose="020B0502040204020203" pitchFamily="34" charset="0"/>
                        <a:cs typeface="Segoe UI" panose="020B0502040204020203" pitchFamily="34" charset="0"/>
                      </a:endParaRP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500" dirty="0">
                          <a:solidFill>
                            <a:srgbClr val="002060"/>
                          </a:solidFill>
                          <a:effectLst/>
                          <a:latin typeface="Segoe UI" panose="020B0502040204020203" pitchFamily="34" charset="0"/>
                          <a:cs typeface="Segoe UI" panose="020B0502040204020203" pitchFamily="34" charset="0"/>
                        </a:rPr>
                        <a:t>Fall</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at least 1 internship credit hour; may take an additional 3 credits</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dirty="0">
                          <a:solidFill>
                            <a:srgbClr val="002060"/>
                          </a:solidFill>
                          <a:effectLst/>
                          <a:latin typeface="Segoe UI" panose="020B0502040204020203" pitchFamily="34" charset="0"/>
                          <a:cs typeface="Segoe UI" panose="020B0502040204020203" pitchFamily="34" charset="0"/>
                        </a:rPr>
                        <a:t>Must register for a full course load of which 1 credit must be CPT</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3683953954"/>
                  </a:ext>
                </a:extLst>
              </a:tr>
              <a:tr h="1011117">
                <a:tc vMerge="1">
                  <a:txBody>
                    <a:bodyPr/>
                    <a:lstStyle/>
                    <a:p>
                      <a:endParaRPr lang="en-US"/>
                    </a:p>
                  </a:txBody>
                  <a:tcPr/>
                </a:tc>
                <a:tc>
                  <a:txBody>
                    <a:bodyPr/>
                    <a:lstStyle/>
                    <a:p>
                      <a:pPr algn="l" fontAlgn="ctr"/>
                      <a:r>
                        <a:rPr lang="en-US" sz="1500" dirty="0">
                          <a:solidFill>
                            <a:srgbClr val="002060"/>
                          </a:solidFill>
                          <a:effectLst/>
                          <a:latin typeface="Segoe UI" panose="020B0502040204020203" pitchFamily="34" charset="0"/>
                          <a:cs typeface="Segoe UI" panose="020B0502040204020203" pitchFamily="34" charset="0"/>
                        </a:rPr>
                        <a:t>Spring</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at least 1 internship credit hour;  may take an additional 3 credits</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 full course load of which 1 credit must be CPT</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916754757"/>
                  </a:ext>
                </a:extLst>
              </a:tr>
              <a:tr h="926108">
                <a:tc vMerge="1">
                  <a:txBody>
                    <a:bodyPr/>
                    <a:lstStyle/>
                    <a:p>
                      <a:endParaRPr lang="en-US"/>
                    </a:p>
                  </a:txBody>
                  <a:tcPr/>
                </a:tc>
                <a:tc>
                  <a:txBody>
                    <a:bodyPr/>
                    <a:lstStyle/>
                    <a:p>
                      <a:pPr algn="l" fontAlgn="ctr"/>
                      <a:r>
                        <a:rPr lang="en-US" sz="1500">
                          <a:solidFill>
                            <a:srgbClr val="002060"/>
                          </a:solidFill>
                          <a:effectLst/>
                          <a:latin typeface="Segoe UI" panose="020B0502040204020203" pitchFamily="34" charset="0"/>
                          <a:cs typeface="Segoe UI" panose="020B0502040204020203" pitchFamily="34" charset="0"/>
                        </a:rPr>
                        <a:t>Summer</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at least 1 internship credit hour;  may take additional credits  </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at least 1 internship credit hour</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1080231363"/>
                  </a:ext>
                </a:extLst>
              </a:tr>
              <a:tr h="1011117">
                <a:tc rowSpan="3">
                  <a:txBody>
                    <a:bodyPr/>
                    <a:lstStyle/>
                    <a:p>
                      <a:pPr algn="l" fontAlgn="ctr"/>
                      <a:r>
                        <a:rPr lang="en-US" sz="1500" b="1">
                          <a:solidFill>
                            <a:srgbClr val="002060"/>
                          </a:solidFill>
                          <a:effectLst/>
                          <a:latin typeface="Segoe UI" panose="020B0502040204020203" pitchFamily="34" charset="0"/>
                          <a:cs typeface="Segoe UI" panose="020B0502040204020203" pitchFamily="34" charset="0"/>
                        </a:rPr>
                        <a:t>Graduate</a:t>
                      </a:r>
                      <a:r>
                        <a:rPr lang="en-US" sz="1500">
                          <a:solidFill>
                            <a:srgbClr val="002060"/>
                          </a:solidFill>
                          <a:effectLst/>
                          <a:latin typeface="Segoe UI" panose="020B0502040204020203" pitchFamily="34" charset="0"/>
                          <a:cs typeface="Segoe UI" panose="020B0502040204020203" pitchFamily="34" charset="0"/>
                        </a:rPr>
                        <a:t/>
                      </a:r>
                      <a:br>
                        <a:rPr lang="en-US" sz="1500">
                          <a:solidFill>
                            <a:srgbClr val="002060"/>
                          </a:solidFill>
                          <a:effectLst/>
                          <a:latin typeface="Segoe UI" panose="020B0502040204020203" pitchFamily="34" charset="0"/>
                          <a:cs typeface="Segoe UI" panose="020B0502040204020203" pitchFamily="34" charset="0"/>
                        </a:rPr>
                      </a:br>
                      <a:r>
                        <a:rPr lang="en-US" sz="1500" b="1">
                          <a:solidFill>
                            <a:srgbClr val="002060"/>
                          </a:solidFill>
                          <a:effectLst/>
                          <a:latin typeface="Segoe UI" panose="020B0502040204020203" pitchFamily="34" charset="0"/>
                          <a:cs typeface="Segoe UI" panose="020B0502040204020203" pitchFamily="34" charset="0"/>
                        </a:rPr>
                        <a:t>Students</a:t>
                      </a:r>
                      <a:endParaRPr lang="en-US" sz="1500">
                        <a:solidFill>
                          <a:srgbClr val="002060"/>
                        </a:solidFill>
                        <a:effectLst/>
                        <a:latin typeface="Segoe UI" panose="020B0502040204020203" pitchFamily="34" charset="0"/>
                        <a:cs typeface="Segoe UI" panose="020B0502040204020203" pitchFamily="34" charset="0"/>
                      </a:endParaRP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a:solidFill>
                            <a:srgbClr val="002060"/>
                          </a:solidFill>
                          <a:effectLst/>
                          <a:latin typeface="Segoe UI" panose="020B0502040204020203" pitchFamily="34" charset="0"/>
                          <a:cs typeface="Segoe UI" panose="020B0502040204020203" pitchFamily="34" charset="0"/>
                        </a:rPr>
                        <a:t>Fall</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3 internship credit hours;  may take an additional 3 credits  </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 full course load of which 1 credit must be CPT</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524605476"/>
                  </a:ext>
                </a:extLst>
              </a:tr>
              <a:tr h="1011117">
                <a:tc vMerge="1">
                  <a:txBody>
                    <a:bodyPr/>
                    <a:lstStyle/>
                    <a:p>
                      <a:endParaRPr lang="en-US"/>
                    </a:p>
                  </a:txBody>
                  <a:tcPr/>
                </a:tc>
                <a:tc>
                  <a:txBody>
                    <a:bodyPr/>
                    <a:lstStyle/>
                    <a:p>
                      <a:pPr algn="l" fontAlgn="ctr"/>
                      <a:r>
                        <a:rPr lang="en-US" sz="1500">
                          <a:solidFill>
                            <a:srgbClr val="002060"/>
                          </a:solidFill>
                          <a:effectLst/>
                          <a:latin typeface="Segoe UI" panose="020B0502040204020203" pitchFamily="34" charset="0"/>
                          <a:cs typeface="Segoe UI" panose="020B0502040204020203" pitchFamily="34" charset="0"/>
                        </a:rPr>
                        <a:t>Spring</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3 internship credit hours;  may take an additional 3 credits   </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a full course load of which 1 credit must be CPT</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5F5F5"/>
                    </a:solidFill>
                  </a:tcPr>
                </a:tc>
                <a:extLst>
                  <a:ext uri="{0D108BD9-81ED-4DB2-BD59-A6C34878D82A}">
                    <a16:rowId xmlns:a16="http://schemas.microsoft.com/office/drawing/2014/main" val="2568919441"/>
                  </a:ext>
                </a:extLst>
              </a:tr>
              <a:tr h="926108">
                <a:tc vMerge="1">
                  <a:txBody>
                    <a:bodyPr/>
                    <a:lstStyle/>
                    <a:p>
                      <a:endParaRPr lang="en-US"/>
                    </a:p>
                  </a:txBody>
                  <a:tcPr/>
                </a:tc>
                <a:tc>
                  <a:txBody>
                    <a:bodyPr/>
                    <a:lstStyle/>
                    <a:p>
                      <a:pPr algn="l" fontAlgn="ctr"/>
                      <a:r>
                        <a:rPr lang="en-US" sz="1500">
                          <a:solidFill>
                            <a:srgbClr val="002060"/>
                          </a:solidFill>
                          <a:effectLst/>
                          <a:latin typeface="Segoe UI" panose="020B0502040204020203" pitchFamily="34" charset="0"/>
                          <a:cs typeface="Segoe UI" panose="020B0502040204020203" pitchFamily="34" charset="0"/>
                        </a:rPr>
                        <a:t>Summer</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a:solidFill>
                            <a:srgbClr val="002060"/>
                          </a:solidFill>
                          <a:effectLst/>
                          <a:latin typeface="Segoe UI" panose="020B0502040204020203" pitchFamily="34" charset="0"/>
                          <a:cs typeface="Segoe UI" panose="020B0502040204020203" pitchFamily="34" charset="0"/>
                        </a:rPr>
                        <a:t>Must register for 2 internship credit hours;  may take additional credits   </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200" dirty="0">
                          <a:solidFill>
                            <a:srgbClr val="002060"/>
                          </a:solidFill>
                          <a:effectLst/>
                          <a:latin typeface="Segoe UI" panose="020B0502040204020203" pitchFamily="34" charset="0"/>
                          <a:cs typeface="Segoe UI" panose="020B0502040204020203" pitchFamily="34" charset="0"/>
                        </a:rPr>
                        <a:t>Must register for at least 2 internship credit hours</a:t>
                      </a:r>
                    </a:p>
                  </a:txBody>
                  <a:tcPr marL="19929" marR="19929" marT="14235" marB="1423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94520467"/>
                  </a:ext>
                </a:extLst>
              </a:tr>
            </a:tbl>
          </a:graphicData>
        </a:graphic>
      </p:graphicFrame>
    </p:spTree>
    <p:extLst>
      <p:ext uri="{BB962C8B-B14F-4D97-AF65-F5344CB8AC3E}">
        <p14:creationId xmlns:p14="http://schemas.microsoft.com/office/powerpoint/2010/main" val="1936763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1219200"/>
          </a:xfrm>
        </p:spPr>
        <p:txBody>
          <a:bodyPr/>
          <a:lstStyle/>
          <a:p>
            <a:r>
              <a:rPr lang="en-US" sz="2400" b="1" dirty="0">
                <a:latin typeface="Segoe UI" panose="020B0502040204020203" pitchFamily="34" charset="0"/>
                <a:cs typeface="Segoe UI" panose="020B0502040204020203" pitchFamily="34" charset="0"/>
              </a:rPr>
              <a:t>QUESTION: </a:t>
            </a:r>
            <a:r>
              <a:rPr lang="en-US" sz="2400" dirty="0">
                <a:latin typeface="Segoe UI" panose="020B0502040204020203" pitchFamily="34" charset="0"/>
                <a:cs typeface="Segoe UI" panose="020B0502040204020203" pitchFamily="34" charset="0"/>
              </a:rPr>
              <a:t>Do I need to apply for and receive CPT authorization from my F1 International Student Advisor BEFORE I can legally work?</a:t>
            </a:r>
          </a:p>
        </p:txBody>
      </p:sp>
      <p:graphicFrame>
        <p:nvGraphicFramePr>
          <p:cNvPr id="6" name="Group 396"/>
          <p:cNvGraphicFramePr>
            <a:graphicFrameLocks noGrp="1"/>
          </p:cNvGraphicFramePr>
          <p:nvPr>
            <p:ph idx="1"/>
            <p:extLst>
              <p:ext uri="{D42A27DB-BD31-4B8C-83A1-F6EECF244321}">
                <p14:modId xmlns:p14="http://schemas.microsoft.com/office/powerpoint/2010/main" val="2277614722"/>
              </p:ext>
            </p:extLst>
          </p:nvPr>
        </p:nvGraphicFramePr>
        <p:xfrm>
          <a:off x="838200" y="1646224"/>
          <a:ext cx="7620000" cy="4068776"/>
        </p:xfrm>
        <a:graphic>
          <a:graphicData uri="http://schemas.openxmlformats.org/drawingml/2006/table">
            <a:tbl>
              <a:tblPr/>
              <a:tblGrid>
                <a:gridCol w="1896584">
                  <a:extLst>
                    <a:ext uri="{9D8B030D-6E8A-4147-A177-3AD203B41FA5}">
                      <a16:colId xmlns:a16="http://schemas.microsoft.com/office/drawing/2014/main" val="20000"/>
                    </a:ext>
                  </a:extLst>
                </a:gridCol>
                <a:gridCol w="1755501">
                  <a:extLst>
                    <a:ext uri="{9D8B030D-6E8A-4147-A177-3AD203B41FA5}">
                      <a16:colId xmlns:a16="http://schemas.microsoft.com/office/drawing/2014/main" val="20001"/>
                    </a:ext>
                  </a:extLst>
                </a:gridCol>
                <a:gridCol w="2003997">
                  <a:extLst>
                    <a:ext uri="{9D8B030D-6E8A-4147-A177-3AD203B41FA5}">
                      <a16:colId xmlns:a16="http://schemas.microsoft.com/office/drawing/2014/main" val="20002"/>
                    </a:ext>
                  </a:extLst>
                </a:gridCol>
                <a:gridCol w="1963918">
                  <a:extLst>
                    <a:ext uri="{9D8B030D-6E8A-4147-A177-3AD203B41FA5}">
                      <a16:colId xmlns:a16="http://schemas.microsoft.com/office/drawing/2014/main" val="20003"/>
                    </a:ext>
                  </a:extLst>
                </a:gridCol>
              </a:tblGrid>
              <a:tr h="99040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Location</a:t>
                      </a:r>
                      <a:endParaRPr kumimoji="0" 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Semester</a:t>
                      </a:r>
                      <a:endParaRPr kumimoji="0" lang="en-US" sz="1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Work Hours </a:t>
                      </a:r>
                      <a:endParaRPr kumimoji="0" lang="en-US" sz="1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5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Per Week*</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01021">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20 Hours or Less</a:t>
                      </a: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Over 20 Hours</a:t>
                      </a:r>
                      <a:endPar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22">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Campus</a:t>
                      </a:r>
                      <a:endParaRPr kumimoji="0" 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Segoe UI" panose="020B0502040204020203" pitchFamily="34" charset="0"/>
                          <a:cs typeface="Segoe UI" panose="020B0502040204020203" pitchFamily="34" charset="0"/>
                        </a:rPr>
                        <a:t>Fall</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No</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22">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Spring</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No</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22">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Segoe UI" panose="020B0502040204020203" pitchFamily="34" charset="0"/>
                          <a:cs typeface="Segoe UI" panose="020B0502040204020203" pitchFamily="34" charset="0"/>
                        </a:rPr>
                        <a:t>Summer</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No</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No</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22">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OFF Campus</a:t>
                      </a:r>
                      <a:endParaRPr kumimoji="0" 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Segoe UI" panose="020B0502040204020203" pitchFamily="34" charset="0"/>
                          <a:cs typeface="Segoe UI" panose="020B0502040204020203" pitchFamily="34" charset="0"/>
                        </a:rPr>
                        <a:t>Fall</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22">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Segoe UI" panose="020B0502040204020203" pitchFamily="34" charset="0"/>
                          <a:cs typeface="Segoe UI" panose="020B0502040204020203" pitchFamily="34" charset="0"/>
                        </a:rPr>
                        <a:t>Spring</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22">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Summer</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YES</a:t>
                      </a:r>
                      <a:endParaRPr kumimoji="0" lang="en-US" sz="18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txBody>
                  <a:tcPr marT="45712" marB="45712"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7" name="Text Box 395"/>
          <p:cNvSpPr txBox="1">
            <a:spLocks noChangeArrowheads="1"/>
          </p:cNvSpPr>
          <p:nvPr/>
        </p:nvSpPr>
        <p:spPr bwMode="auto">
          <a:xfrm>
            <a:off x="762000" y="598932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1600" dirty="0">
                <a:latin typeface="Segoe UI" panose="020B0502040204020203" pitchFamily="34" charset="0"/>
                <a:cs typeface="Segoe UI" panose="020B0502040204020203" pitchFamily="34" charset="0"/>
              </a:rPr>
              <a:t>* Hours per Week ON Campus is generally Friday to Thursday</a:t>
            </a:r>
          </a:p>
          <a:p>
            <a:r>
              <a:rPr lang="en-US" sz="1600" dirty="0">
                <a:latin typeface="Segoe UI" panose="020B0502040204020203" pitchFamily="34" charset="0"/>
                <a:cs typeface="Segoe UI" panose="020B0502040204020203" pitchFamily="34" charset="0"/>
              </a:rPr>
              <a:t>* Hours per Week OFF Campus is usually Monday to Friday (check with employer)</a:t>
            </a:r>
          </a:p>
        </p:txBody>
      </p:sp>
    </p:spTree>
    <p:extLst>
      <p:ext uri="{BB962C8B-B14F-4D97-AF65-F5344CB8AC3E}">
        <p14:creationId xmlns:p14="http://schemas.microsoft.com/office/powerpoint/2010/main" val="3521920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066800"/>
            <a:ext cx="8686800" cy="5638800"/>
          </a:xfrm>
        </p:spPr>
        <p:txBody>
          <a:bodyPr>
            <a:noAutofit/>
          </a:bodyPr>
          <a:lstStyle/>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Register for the appropriate credits before applying for CPT</a:t>
            </a:r>
          </a:p>
          <a:p>
            <a:pPr marL="742950" lvl="2"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If you cannot receive course/research credits for the work experience, CPT cannot be authorized. </a:t>
            </a:r>
          </a:p>
          <a:p>
            <a:pPr marL="742950" lvl="2"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Appropriate types of credits that can be assigned for CPT include specific internship course credits, independent study credits, or research credits (if a specific internship course is not available).</a:t>
            </a:r>
          </a:p>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Apply online prior to start of internship; should apply at least 7-10 days prior to start date. </a:t>
            </a:r>
          </a:p>
        </p:txBody>
      </p:sp>
      <p:sp>
        <p:nvSpPr>
          <p:cNvPr id="5" name="Title 1"/>
          <p:cNvSpPr>
            <a:spLocks noGrp="1"/>
          </p:cNvSpPr>
          <p:nvPr>
            <p:ph type="title"/>
          </p:nvPr>
        </p:nvSpPr>
        <p:spPr>
          <a:xfrm>
            <a:off x="-838200" y="247650"/>
            <a:ext cx="7848600" cy="838200"/>
          </a:xfrm>
        </p:spPr>
        <p:txBody>
          <a:bodyPr/>
          <a:lstStyle/>
          <a:p>
            <a:pPr algn="ctr"/>
            <a:r>
              <a:rPr lang="en-US" sz="4000" dirty="0">
                <a:latin typeface="Segoe UI" panose="020B0502040204020203" pitchFamily="34" charset="0"/>
                <a:cs typeface="Segoe UI" panose="020B0502040204020203" pitchFamily="34" charset="0"/>
              </a:rPr>
              <a:t>CPT Application Process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81000"/>
            <a:ext cx="1657350" cy="1657350"/>
          </a:xfrm>
          <a:prstGeom prst="rect">
            <a:avLst/>
          </a:prstGeom>
        </p:spPr>
      </p:pic>
      <p:sp>
        <p:nvSpPr>
          <p:cNvPr id="3" name="TextBox 2"/>
          <p:cNvSpPr txBox="1"/>
          <p:nvPr/>
        </p:nvSpPr>
        <p:spPr>
          <a:xfrm>
            <a:off x="2590800" y="1209675"/>
            <a:ext cx="3048000" cy="369332"/>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UFIC ISS CPT Webpage</a:t>
            </a:r>
            <a:endParaRPr lang="en-US" dirty="0">
              <a:latin typeface="Segoe UI" panose="020B0502040204020203" pitchFamily="34" charset="0"/>
              <a:cs typeface="Segoe UI" panose="020B0502040204020203" pitchFamily="34" charset="0"/>
            </a:endParaRPr>
          </a:p>
        </p:txBody>
      </p:sp>
      <p:sp>
        <p:nvSpPr>
          <p:cNvPr id="6" name="Right Arrow 5"/>
          <p:cNvSpPr/>
          <p:nvPr/>
        </p:nvSpPr>
        <p:spPr>
          <a:xfrm>
            <a:off x="5162550" y="1085850"/>
            <a:ext cx="685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759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2BC02C-AD2C-44E1-9367-5D102813F2EA}"/>
              </a:ext>
            </a:extLst>
          </p:cNvPr>
          <p:cNvSpPr>
            <a:spLocks noGrp="1"/>
          </p:cNvSpPr>
          <p:nvPr>
            <p:ph idx="1"/>
          </p:nvPr>
        </p:nvSpPr>
        <p:spPr>
          <a:xfrm>
            <a:off x="304800" y="762001"/>
            <a:ext cx="8610600" cy="5096798"/>
          </a:xfrm>
        </p:spPr>
        <p:txBody>
          <a:bodyPr>
            <a:normAutofit/>
          </a:bodyPr>
          <a:lstStyle/>
          <a:p>
            <a:pPr marL="0" indent="0">
              <a:buNone/>
            </a:pPr>
            <a:r>
              <a:rPr lang="en-US" sz="2400" b="1" dirty="0">
                <a:latin typeface="Segoe UI" panose="020B0502040204020203" pitchFamily="34" charset="0"/>
                <a:cs typeface="Segoe UI" panose="020B0502040204020203" pitchFamily="34" charset="0"/>
              </a:rPr>
              <a:t>You must receive authorization on your I-20 prior to beginning any training/work! </a:t>
            </a:r>
          </a:p>
          <a:p>
            <a:pPr marL="0" indent="0">
              <a:buNone/>
            </a:pPr>
            <a:endParaRPr lang="en-US" sz="2400" dirty="0">
              <a:latin typeface="Segoe UI" panose="020B0502040204020203" pitchFamily="34" charset="0"/>
              <a:cs typeface="Segoe UI" panose="020B0502040204020203" pitchFamily="34" charset="0"/>
            </a:endParaRPr>
          </a:p>
          <a:p>
            <a:pPr>
              <a:buClr>
                <a:schemeClr val="accent4"/>
              </a:buClr>
              <a:buFont typeface="Wingdings" panose="05000000000000000000" pitchFamily="2" charset="2"/>
              <a:buChar char="q"/>
            </a:pPr>
            <a:r>
              <a:rPr lang="en-US" sz="2400" b="0" i="0" dirty="0">
                <a:solidFill>
                  <a:srgbClr val="FFFFFF"/>
                </a:solidFill>
                <a:effectLst/>
                <a:latin typeface="Segoe UI" panose="020B0502040204020203" pitchFamily="34" charset="0"/>
                <a:cs typeface="Segoe UI" panose="020B0502040204020203" pitchFamily="34" charset="0"/>
              </a:rPr>
              <a:t>You </a:t>
            </a:r>
            <a:r>
              <a:rPr lang="en-US" sz="2400" b="1" i="1" u="sng" dirty="0">
                <a:solidFill>
                  <a:srgbClr val="FFFFFF"/>
                </a:solidFill>
                <a:latin typeface="Segoe UI" panose="020B0502040204020203" pitchFamily="34" charset="0"/>
                <a:cs typeface="Segoe UI" panose="020B0502040204020203" pitchFamily="34" charset="0"/>
              </a:rPr>
              <a:t>must n</a:t>
            </a:r>
            <a:r>
              <a:rPr lang="en-US" sz="2400" b="1" i="1" u="sng" dirty="0">
                <a:solidFill>
                  <a:srgbClr val="FFFFFF"/>
                </a:solidFill>
                <a:effectLst/>
                <a:latin typeface="Segoe UI" panose="020B0502040204020203" pitchFamily="34" charset="0"/>
                <a:cs typeface="Segoe UI" panose="020B0502040204020203" pitchFamily="34" charset="0"/>
              </a:rPr>
              <a:t>ot</a:t>
            </a:r>
            <a:r>
              <a:rPr lang="en-US" sz="2400" b="0" i="0" dirty="0">
                <a:solidFill>
                  <a:srgbClr val="FFFFFF"/>
                </a:solidFill>
                <a:effectLst/>
                <a:latin typeface="Segoe UI" panose="020B0502040204020203" pitchFamily="34" charset="0"/>
                <a:cs typeface="Segoe UI" panose="020B0502040204020203" pitchFamily="34" charset="0"/>
              </a:rPr>
              <a:t> engage in any training/work without previously getting CPT approval to do so.</a:t>
            </a:r>
          </a:p>
          <a:p>
            <a:pPr>
              <a:buClr>
                <a:schemeClr val="accent4"/>
              </a:buClr>
              <a:buFont typeface="Wingdings" panose="05000000000000000000" pitchFamily="2" charset="2"/>
              <a:buChar char="q"/>
            </a:pPr>
            <a:r>
              <a:rPr lang="en-US" sz="2400" dirty="0">
                <a:solidFill>
                  <a:srgbClr val="FFFFFF"/>
                </a:solidFill>
                <a:latin typeface="Segoe UI" panose="020B0502040204020203" pitchFamily="34" charset="0"/>
                <a:cs typeface="Segoe UI" panose="020B0502040204020203" pitchFamily="34" charset="0"/>
              </a:rPr>
              <a:t>F</a:t>
            </a:r>
            <a:r>
              <a:rPr lang="en-US" sz="2400" b="0" i="0" dirty="0">
                <a:solidFill>
                  <a:srgbClr val="FFFFFF"/>
                </a:solidFill>
                <a:effectLst/>
                <a:latin typeface="Segoe UI" panose="020B0502040204020203" pitchFamily="34" charset="0"/>
                <a:cs typeface="Segoe UI" panose="020B0502040204020203" pitchFamily="34" charset="0"/>
              </a:rPr>
              <a:t>ailure to obtain CPT approval before beginning any training/work activity which requires CPT authorization will result in you falling out of status, with </a:t>
            </a:r>
            <a:r>
              <a:rPr lang="en-US" sz="2400" b="0" i="0" u="none" strike="noStrike" dirty="0">
                <a:solidFill>
                  <a:srgbClr val="FFFFFF"/>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xmlns="" val="tx"/>
                    </a:ext>
                  </a:extLst>
                </a:hlinkClick>
              </a:rPr>
              <a:t>serious consequences</a:t>
            </a:r>
            <a:r>
              <a:rPr lang="en-US" sz="2400" b="0" i="0" dirty="0">
                <a:solidFill>
                  <a:srgbClr val="FFFFFF"/>
                </a:solidFill>
                <a:effectLst/>
                <a:latin typeface="Segoe UI" panose="020B0502040204020203" pitchFamily="34" charset="0"/>
                <a:cs typeface="Segoe UI" panose="020B0502040204020203" pitchFamily="34" charset="0"/>
              </a:rPr>
              <a:t>.</a:t>
            </a:r>
            <a:endParaRPr lang="en-US" sz="2400" dirty="0">
              <a:solidFill>
                <a:srgbClr val="FFFFFF"/>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5573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4721013" y="1143000"/>
            <a:ext cx="3792538" cy="54864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Clr>
                <a:srgbClr val="0000FF"/>
              </a:buClr>
              <a:buSzPct val="75000"/>
              <a:buFont typeface="Wingdings" pitchFamily="2" charset="2"/>
              <a:buChar char="§"/>
            </a:pPr>
            <a:endParaRPr lang="en-US" sz="2400" dirty="0"/>
          </a:p>
        </p:txBody>
      </p:sp>
      <p:sp>
        <p:nvSpPr>
          <p:cNvPr id="7" name="Content Placeholder 2"/>
          <p:cNvSpPr txBox="1">
            <a:spLocks/>
          </p:cNvSpPr>
          <p:nvPr/>
        </p:nvSpPr>
        <p:spPr>
          <a:xfrm>
            <a:off x="228599"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sp>
        <p:nvSpPr>
          <p:cNvPr id="4" name="Rectangle 3"/>
          <p:cNvSpPr/>
          <p:nvPr/>
        </p:nvSpPr>
        <p:spPr>
          <a:xfrm>
            <a:off x="61784" y="1481353"/>
            <a:ext cx="5226889" cy="4493538"/>
          </a:xfrm>
          <a:prstGeom prst="rect">
            <a:avLst/>
          </a:prstGeom>
        </p:spPr>
        <p:txBody>
          <a:bodyPr wrap="square">
            <a:spAutoFit/>
          </a:bodyPr>
          <a:lstStyle/>
          <a:p>
            <a:pPr marL="342900" lvl="1" indent="-342900">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Apply online: </a:t>
            </a:r>
            <a:endParaRPr lang="en-US" sz="2200" dirty="0" smtClean="0">
              <a:latin typeface="Segoe UI" panose="020B0502040204020203" pitchFamily="34" charset="0"/>
              <a:cs typeface="Segoe UI" panose="020B0502040204020203" pitchFamily="34" charset="0"/>
            </a:endParaRPr>
          </a:p>
          <a:p>
            <a:pPr marL="342900" lvl="1" indent="-342900">
              <a:buClr>
                <a:srgbClr val="0000FF"/>
              </a:buClr>
              <a:buSzPct val="75000"/>
              <a:buFont typeface="Wingdings" pitchFamily="2" charset="2"/>
              <a:buChar char="q"/>
            </a:pPr>
            <a:r>
              <a:rPr lang="en-US" sz="2200" dirty="0" smtClean="0">
                <a:latin typeface="Segoe UI" panose="020B0502040204020203" pitchFamily="34" charset="0"/>
                <a:cs typeface="Segoe UI" panose="020B0502040204020203" pitchFamily="34" charset="0"/>
              </a:rPr>
              <a:t>Read </a:t>
            </a:r>
            <a:r>
              <a:rPr lang="en-US" sz="2200" dirty="0">
                <a:latin typeface="Segoe UI" panose="020B0502040204020203" pitchFamily="34" charset="0"/>
                <a:cs typeface="Segoe UI" panose="020B0502040204020203" pitchFamily="34" charset="0"/>
              </a:rPr>
              <a:t>the information carefully</a:t>
            </a:r>
          </a:p>
          <a:p>
            <a:pPr marL="342900" lvl="1" indent="-342900">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Click on the ISSS UF Login </a:t>
            </a:r>
          </a:p>
          <a:p>
            <a:pPr marL="342900" lvl="1" indent="-342900">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Click on Curricular Practical </a:t>
            </a:r>
          </a:p>
          <a:p>
            <a:pPr marL="0" lvl="1">
              <a:buClr>
                <a:srgbClr val="0000FF"/>
              </a:buClr>
              <a:buSzPct val="75000"/>
            </a:pPr>
            <a:r>
              <a:rPr lang="en-US" sz="2200" dirty="0">
                <a:latin typeface="Segoe UI" panose="020B0502040204020203" pitchFamily="34" charset="0"/>
                <a:cs typeface="Segoe UI" panose="020B0502040204020203" pitchFamily="34" charset="0"/>
              </a:rPr>
              <a:t>     Training (CPT) (F-M)</a:t>
            </a:r>
          </a:p>
          <a:p>
            <a:pPr marL="342900" lvl="1" indent="-342900">
              <a:buClr>
                <a:srgbClr val="0000FF"/>
              </a:buClr>
              <a:buSzPct val="75000"/>
              <a:buFont typeface="Wingdings" panose="05000000000000000000" pitchFamily="2" charset="2"/>
              <a:buChar char="q"/>
            </a:pPr>
            <a:endParaRPr lang="en-US" sz="2200" dirty="0">
              <a:latin typeface="Segoe UI" panose="020B0502040204020203" pitchFamily="34" charset="0"/>
              <a:cs typeface="Segoe UI" panose="020B0502040204020203" pitchFamily="34" charset="0"/>
            </a:endParaRPr>
          </a:p>
          <a:p>
            <a:pPr marL="342900" lvl="1"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Read/Follow/Upload/Complete:</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Instructions, </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Required Reading,</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Attached Documents,</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Questionnaire(s),</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Recommendations, and</a:t>
            </a:r>
          </a:p>
          <a:p>
            <a:pPr marL="800100" lvl="2" indent="-342900">
              <a:buClr>
                <a:srgbClr val="0000FF"/>
              </a:buClr>
              <a:buSzPct val="75000"/>
              <a:buFont typeface="Wingdings" panose="05000000000000000000" pitchFamily="2" charset="2"/>
              <a:buChar char="q"/>
            </a:pPr>
            <a:r>
              <a:rPr lang="en-US" sz="2200" dirty="0">
                <a:latin typeface="Segoe UI" panose="020B0502040204020203" pitchFamily="34" charset="0"/>
                <a:cs typeface="Segoe UI" panose="020B0502040204020203" pitchFamily="34" charset="0"/>
              </a:rPr>
              <a:t>Signature Documents</a:t>
            </a:r>
            <a:endParaRPr lang="en-US" sz="2200" u="sng" dirty="0">
              <a:latin typeface="Segoe UI" panose="020B0502040204020203" pitchFamily="34" charset="0"/>
              <a:cs typeface="Segoe UI" panose="020B0502040204020203" pitchFamily="34" charset="0"/>
            </a:endParaRPr>
          </a:p>
        </p:txBody>
      </p:sp>
      <p:sp>
        <p:nvSpPr>
          <p:cNvPr id="8" name="Title 1"/>
          <p:cNvSpPr>
            <a:spLocks noGrp="1"/>
          </p:cNvSpPr>
          <p:nvPr>
            <p:ph type="title"/>
          </p:nvPr>
        </p:nvSpPr>
        <p:spPr>
          <a:xfrm>
            <a:off x="685800" y="152400"/>
            <a:ext cx="7848600" cy="762000"/>
          </a:xfrm>
        </p:spPr>
        <p:txBody>
          <a:bodyPr/>
          <a:lstStyle/>
          <a:p>
            <a:pPr algn="ctr"/>
            <a:r>
              <a:rPr lang="en-US" sz="4000" dirty="0">
                <a:latin typeface="Segoe UI" panose="020B0502040204020203" pitchFamily="34" charset="0"/>
                <a:cs typeface="Segoe UI" panose="020B0502040204020203" pitchFamily="34" charset="0"/>
              </a:rPr>
              <a:t>Applying for CPT</a:t>
            </a:r>
          </a:p>
        </p:txBody>
      </p:sp>
      <p:pic>
        <p:nvPicPr>
          <p:cNvPr id="14" name="Picture 13"/>
          <p:cNvPicPr>
            <a:picLocks noChangeAspect="1"/>
          </p:cNvPicPr>
          <p:nvPr/>
        </p:nvPicPr>
        <p:blipFill>
          <a:blip r:embed="rId2"/>
          <a:stretch>
            <a:fillRect/>
          </a:stretch>
        </p:blipFill>
        <p:spPr>
          <a:xfrm>
            <a:off x="6826298" y="990601"/>
            <a:ext cx="2219325" cy="819150"/>
          </a:xfrm>
          <a:prstGeom prst="rect">
            <a:avLst/>
          </a:prstGeom>
        </p:spPr>
      </p:pic>
      <p:pic>
        <p:nvPicPr>
          <p:cNvPr id="5" name="Picture 4"/>
          <p:cNvPicPr>
            <a:picLocks noChangeAspect="1"/>
          </p:cNvPicPr>
          <p:nvPr/>
        </p:nvPicPr>
        <p:blipFill>
          <a:blip r:embed="rId3"/>
          <a:stretch>
            <a:fillRect/>
          </a:stretch>
        </p:blipFill>
        <p:spPr>
          <a:xfrm>
            <a:off x="4957161" y="3581400"/>
            <a:ext cx="4088462" cy="3208206"/>
          </a:xfrm>
          <a:prstGeom prst="rect">
            <a:avLst/>
          </a:prstGeom>
        </p:spPr>
      </p:pic>
      <p:pic>
        <p:nvPicPr>
          <p:cNvPr id="9" name="Picture 8"/>
          <p:cNvPicPr>
            <a:picLocks noChangeAspect="1"/>
          </p:cNvPicPr>
          <p:nvPr/>
        </p:nvPicPr>
        <p:blipFill>
          <a:blip r:embed="rId4"/>
          <a:stretch>
            <a:fillRect/>
          </a:stretch>
        </p:blipFill>
        <p:spPr>
          <a:xfrm>
            <a:off x="6521498" y="2021019"/>
            <a:ext cx="2524125" cy="140017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3424" y="1182819"/>
            <a:ext cx="1676400" cy="1676400"/>
          </a:xfrm>
          <a:prstGeom prst="rect">
            <a:avLst/>
          </a:prstGeom>
        </p:spPr>
      </p:pic>
    </p:spTree>
    <p:extLst>
      <p:ext uri="{BB962C8B-B14F-4D97-AF65-F5344CB8AC3E}">
        <p14:creationId xmlns:p14="http://schemas.microsoft.com/office/powerpoint/2010/main" val="2496008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599"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pic>
        <p:nvPicPr>
          <p:cNvPr id="8" name="Picture 7"/>
          <p:cNvPicPr>
            <a:picLocks noChangeAspect="1"/>
          </p:cNvPicPr>
          <p:nvPr/>
        </p:nvPicPr>
        <p:blipFill>
          <a:blip r:embed="rId3"/>
          <a:stretch>
            <a:fillRect/>
          </a:stretch>
        </p:blipFill>
        <p:spPr>
          <a:xfrm>
            <a:off x="5638800" y="5105400"/>
            <a:ext cx="2419350" cy="704850"/>
          </a:xfrm>
          <a:prstGeom prst="rect">
            <a:avLst/>
          </a:prstGeom>
        </p:spPr>
      </p:pic>
      <p:sp>
        <p:nvSpPr>
          <p:cNvPr id="9" name="Content Placeholder 2"/>
          <p:cNvSpPr>
            <a:spLocks noGrp="1"/>
          </p:cNvSpPr>
          <p:nvPr>
            <p:ph idx="1"/>
          </p:nvPr>
        </p:nvSpPr>
        <p:spPr>
          <a:xfrm>
            <a:off x="5035897" y="5763397"/>
            <a:ext cx="3514724" cy="609599"/>
          </a:xfrm>
        </p:spPr>
        <p:txBody>
          <a:bodyPr>
            <a:normAutofit/>
          </a:bodyPr>
          <a:lstStyle/>
          <a:p>
            <a:pPr marL="0" indent="0" algn="ctr">
              <a:buClr>
                <a:srgbClr val="FF4A00"/>
              </a:buClr>
              <a:buNone/>
              <a:defRPr/>
            </a:pPr>
            <a:r>
              <a:rPr lang="en-US" sz="2000" dirty="0">
                <a:latin typeface="Segoe UI" panose="020B0502040204020203" pitchFamily="34" charset="0"/>
                <a:cs typeface="Segoe UI" panose="020B0502040204020203" pitchFamily="34" charset="0"/>
              </a:rPr>
              <a:t>(At the TOP of the page!)</a:t>
            </a:r>
          </a:p>
        </p:txBody>
      </p:sp>
      <p:pic>
        <p:nvPicPr>
          <p:cNvPr id="2" name="Picture 1"/>
          <p:cNvPicPr>
            <a:picLocks noChangeAspect="1"/>
          </p:cNvPicPr>
          <p:nvPr/>
        </p:nvPicPr>
        <p:blipFill>
          <a:blip r:embed="rId4"/>
          <a:stretch>
            <a:fillRect/>
          </a:stretch>
        </p:blipFill>
        <p:spPr>
          <a:xfrm>
            <a:off x="237683" y="248420"/>
            <a:ext cx="4334316" cy="6124576"/>
          </a:xfrm>
          <a:prstGeom prst="rect">
            <a:avLst/>
          </a:prstGeom>
        </p:spPr>
      </p:pic>
      <p:pic>
        <p:nvPicPr>
          <p:cNvPr id="4" name="Picture 3"/>
          <p:cNvPicPr>
            <a:picLocks noChangeAspect="1"/>
          </p:cNvPicPr>
          <p:nvPr/>
        </p:nvPicPr>
        <p:blipFill>
          <a:blip r:embed="rId5"/>
          <a:stretch>
            <a:fillRect/>
          </a:stretch>
        </p:blipFill>
        <p:spPr>
          <a:xfrm>
            <a:off x="4763983" y="234779"/>
            <a:ext cx="4212499" cy="4619624"/>
          </a:xfrm>
          <a:prstGeom prst="rect">
            <a:avLst/>
          </a:prstGeom>
        </p:spPr>
      </p:pic>
    </p:spTree>
    <p:extLst>
      <p:ext uri="{BB962C8B-B14F-4D97-AF65-F5344CB8AC3E}">
        <p14:creationId xmlns:p14="http://schemas.microsoft.com/office/powerpoint/2010/main" val="326056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6"/>
          <p:cNvSpPr txBox="1">
            <a:spLocks/>
          </p:cNvSpPr>
          <p:nvPr/>
        </p:nvSpPr>
        <p:spPr>
          <a:xfrm>
            <a:off x="4191000" y="533400"/>
            <a:ext cx="4419600" cy="616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Rockwell" panose="02060603020205020403" pitchFamily="18" charset="0"/>
              <a:ea typeface="Batang" panose="02030600000101010101" pitchFamily="18" charset="-127"/>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Keira Simmonds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Career Connections Center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Sr. Assistant Director for Campus Engagement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i="1" dirty="0">
                <a:solidFill>
                  <a:prstClr val="white"/>
                </a:solidFill>
                <a:latin typeface="Segoe UI" panose="020B0502040204020203" pitchFamily="34" charset="0"/>
                <a:ea typeface="Batang" panose="02030600000101010101" pitchFamily="18" charset="-127"/>
                <a:cs typeface="Segoe UI" panose="020B0502040204020203" pitchFamily="34" charset="0"/>
              </a:rPr>
              <a:t>KSimmonds@ufsa.ufl.edu</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Martine Angrand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International Student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Director, F1 International Student Compliance Services</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hlinkClick r:id="rId3"/>
              </a:rPr>
              <a:t>Contact Your Advisor</a:t>
            </a: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 </a:t>
            </a: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https://internationalcenter.ufl.edu/</a:t>
            </a:r>
            <a:b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b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f-1-student/contact-advisor </a:t>
            </a:r>
          </a:p>
        </p:txBody>
      </p:sp>
      <p:pic>
        <p:nvPicPr>
          <p:cNvPr id="3" name="Picture 2" descr="A person wearing glasses&#10;&#10;Description automatically generated with medium confidence">
            <a:extLst>
              <a:ext uri="{FF2B5EF4-FFF2-40B4-BE49-F238E27FC236}">
                <a16:creationId xmlns:a16="http://schemas.microsoft.com/office/drawing/2014/main" id="{7B193B5E-6A2D-4592-A568-B94ACC0CE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 y="838200"/>
            <a:ext cx="2133600" cy="2133600"/>
          </a:xfrm>
          <a:prstGeom prst="rect">
            <a:avLst/>
          </a:prstGeom>
        </p:spPr>
      </p:pic>
      <p:pic>
        <p:nvPicPr>
          <p:cNvPr id="4" name="Picture 3">
            <a:extLst>
              <a:ext uri="{FF2B5EF4-FFF2-40B4-BE49-F238E27FC236}">
                <a16:creationId xmlns:a16="http://schemas.microsoft.com/office/drawing/2014/main" id="{F0CFF417-E404-458D-8A38-42B672D36FD3}"/>
              </a:ext>
            </a:extLst>
          </p:cNvPr>
          <p:cNvPicPr>
            <a:picLocks noChangeAspect="1"/>
          </p:cNvPicPr>
          <p:nvPr/>
        </p:nvPicPr>
        <p:blipFill rotWithShape="1">
          <a:blip r:embed="rId5"/>
          <a:srcRect r="3929" b="6168"/>
          <a:stretch/>
        </p:blipFill>
        <p:spPr>
          <a:xfrm>
            <a:off x="1074420" y="3886201"/>
            <a:ext cx="2133600" cy="2514600"/>
          </a:xfrm>
          <a:prstGeom prst="rect">
            <a:avLst/>
          </a:prstGeom>
        </p:spPr>
      </p:pic>
    </p:spTree>
    <p:extLst>
      <p:ext uri="{BB962C8B-B14F-4D97-AF65-F5344CB8AC3E}">
        <p14:creationId xmlns:p14="http://schemas.microsoft.com/office/powerpoint/2010/main" val="1181961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685800"/>
            <a:ext cx="7848600" cy="838200"/>
          </a:xfrm>
        </p:spPr>
        <p:txBody>
          <a:bodyPr/>
          <a:lstStyle/>
          <a:p>
            <a:pPr algn="ctr"/>
            <a:r>
              <a:rPr lang="en-US" sz="4000" dirty="0">
                <a:latin typeface="Segoe UI" panose="020B0502040204020203" pitchFamily="34" charset="0"/>
                <a:cs typeface="Segoe UI" panose="020B0502040204020203" pitchFamily="34" charset="0"/>
              </a:rPr>
              <a:t>CPT Questions?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300" y="1828800"/>
            <a:ext cx="2895600" cy="2895600"/>
          </a:xfrm>
          <a:prstGeom prst="rect">
            <a:avLst/>
          </a:prstGeom>
        </p:spPr>
      </p:pic>
      <p:sp>
        <p:nvSpPr>
          <p:cNvPr id="3" name="TextBox 2"/>
          <p:cNvSpPr txBox="1"/>
          <p:nvPr/>
        </p:nvSpPr>
        <p:spPr>
          <a:xfrm>
            <a:off x="2667000" y="4800600"/>
            <a:ext cx="4038600" cy="1015663"/>
          </a:xfrm>
          <a:prstGeom prst="rect">
            <a:avLst/>
          </a:prstGeom>
          <a:noFill/>
        </p:spPr>
        <p:txBody>
          <a:bodyPr wrap="square" rtlCol="0">
            <a:spAutoFit/>
          </a:bodyPr>
          <a:lstStyle/>
          <a:p>
            <a:pPr algn="ctr"/>
            <a:r>
              <a:rPr lang="en-US" sz="2000" dirty="0" smtClean="0">
                <a:latin typeface="Segoe UI" panose="020B0502040204020203" pitchFamily="34" charset="0"/>
                <a:cs typeface="Segoe UI" panose="020B0502040204020203" pitchFamily="34" charset="0"/>
              </a:rPr>
              <a:t>Scan the QR Code to learn more about CPT and to access the online application</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3676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696200" cy="1219200"/>
          </a:xfrm>
        </p:spPr>
        <p:txBody>
          <a:bodyPr/>
          <a:lstStyle/>
          <a:p>
            <a:pPr algn="ctr"/>
            <a:r>
              <a:rPr lang="en-US" sz="4000" b="1" kern="0" dirty="0">
                <a:effectLst>
                  <a:outerShdw blurRad="38100" dist="38100" dir="2700000" algn="tl">
                    <a:srgbClr val="000000"/>
                  </a:outerShdw>
                </a:effectLst>
                <a:latin typeface="Segoe UI" panose="020B0502040204020203" pitchFamily="34" charset="0"/>
                <a:cs typeface="Segoe UI" panose="020B0502040204020203" pitchFamily="34" charset="0"/>
              </a:rPr>
              <a:t>Optional Practical Training</a:t>
            </a:r>
            <a:br>
              <a:rPr lang="en-US" sz="4000" b="1" kern="0" dirty="0">
                <a:effectLst>
                  <a:outerShdw blurRad="38100" dist="38100" dir="2700000" algn="tl">
                    <a:srgbClr val="000000"/>
                  </a:outerShdw>
                </a:effectLst>
                <a:latin typeface="Segoe UI" panose="020B0502040204020203" pitchFamily="34" charset="0"/>
                <a:cs typeface="Segoe UI" panose="020B0502040204020203" pitchFamily="34" charset="0"/>
              </a:rPr>
            </a:br>
            <a:r>
              <a:rPr lang="en-US" sz="4000" kern="0" dirty="0">
                <a:effectLst>
                  <a:outerShdw blurRad="38100" dist="38100" dir="2700000" algn="tl">
                    <a:srgbClr val="000000"/>
                  </a:outerShdw>
                </a:effectLst>
                <a:latin typeface="Segoe UI" panose="020B0502040204020203" pitchFamily="34" charset="0"/>
                <a:cs typeface="Segoe UI" panose="020B0502040204020203" pitchFamily="34" charset="0"/>
              </a:rPr>
              <a:t>(OPT)</a:t>
            </a:r>
            <a:endParaRPr lang="en-US" sz="3600" dirty="0">
              <a:latin typeface="Segoe UI" panose="020B0502040204020203" pitchFamily="34" charset="0"/>
              <a:cs typeface="Segoe UI" panose="020B0502040204020203" pitchFamily="34" charset="0"/>
            </a:endParaRPr>
          </a:p>
        </p:txBody>
      </p:sp>
      <p:sp>
        <p:nvSpPr>
          <p:cNvPr id="4" name="Content Placeholder 3"/>
          <p:cNvSpPr>
            <a:spLocks noGrp="1"/>
          </p:cNvSpPr>
          <p:nvPr>
            <p:ph idx="1"/>
          </p:nvPr>
        </p:nvSpPr>
        <p:spPr>
          <a:xfrm>
            <a:off x="457200" y="1676401"/>
            <a:ext cx="8229600" cy="4800600"/>
          </a:xfrm>
        </p:spPr>
        <p:txBody>
          <a:bodyPr>
            <a:normAutofit fontScale="92500" lnSpcReduction="10000"/>
          </a:bodyPr>
          <a:lstStyle/>
          <a:p>
            <a:pPr>
              <a:buClr>
                <a:srgbClr val="0000FF"/>
              </a:buClr>
              <a:buSzPct val="75000"/>
              <a:buFont typeface="Wingdings" pitchFamily="2" charset="2"/>
              <a:buChar char="q"/>
              <a:defRPr/>
            </a:pPr>
            <a:r>
              <a:rPr lang="en-US" sz="2800" b="1" dirty="0">
                <a:latin typeface="Segoe UI" panose="020B0502040204020203" pitchFamily="34" charset="0"/>
                <a:cs typeface="Segoe UI" panose="020B0502040204020203" pitchFamily="34" charset="0"/>
              </a:rPr>
              <a:t>PART 1: </a:t>
            </a:r>
          </a:p>
          <a:p>
            <a:pPr lvl="1">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What is OPT?</a:t>
            </a:r>
          </a:p>
          <a:p>
            <a:pPr lvl="1">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 OPT Facts</a:t>
            </a:r>
          </a:p>
          <a:p>
            <a:pPr lvl="1">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 Three Types of OPT</a:t>
            </a:r>
          </a:p>
          <a:p>
            <a:pPr lvl="2">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Pre-Completion</a:t>
            </a:r>
          </a:p>
          <a:p>
            <a:pPr lvl="2">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Post-Completion</a:t>
            </a:r>
          </a:p>
          <a:p>
            <a:pPr lvl="2">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STEM Extension OPT</a:t>
            </a:r>
          </a:p>
          <a:p>
            <a:pPr lvl="1">
              <a:buClr>
                <a:srgbClr val="0000FF"/>
              </a:buClr>
              <a:buSzPct val="75000"/>
              <a:buFont typeface="Wingdings" pitchFamily="2" charset="2"/>
              <a:buChar char="q"/>
              <a:defRPr/>
            </a:pPr>
            <a:r>
              <a:rPr lang="en-US" sz="2800" dirty="0">
                <a:latin typeface="Segoe UI" panose="020B0502040204020203" pitchFamily="34" charset="0"/>
                <a:cs typeface="Segoe UI" panose="020B0502040204020203" pitchFamily="34" charset="0"/>
              </a:rPr>
              <a:t>Applying for OPT</a:t>
            </a:r>
          </a:p>
          <a:p>
            <a:pPr>
              <a:buClr>
                <a:srgbClr val="0000FF"/>
              </a:buClr>
              <a:buSzPct val="75000"/>
              <a:buFont typeface="Wingdings" pitchFamily="2" charset="2"/>
              <a:buChar char="q"/>
              <a:defRPr/>
            </a:pPr>
            <a:r>
              <a:rPr lang="en-US" sz="3000" dirty="0">
                <a:latin typeface="Segoe UI" panose="020B0502040204020203" pitchFamily="34" charset="0"/>
                <a:cs typeface="Segoe UI" panose="020B0502040204020203" pitchFamily="34" charset="0"/>
              </a:rPr>
              <a:t>OPT Reporting &amp; Travel Requirements</a:t>
            </a:r>
          </a:p>
        </p:txBody>
      </p:sp>
      <p:sp>
        <p:nvSpPr>
          <p:cNvPr id="5" name="AutoShape 5"/>
          <p:cNvSpPr>
            <a:spLocks/>
          </p:cNvSpPr>
          <p:nvPr/>
        </p:nvSpPr>
        <p:spPr bwMode="auto">
          <a:xfrm>
            <a:off x="4686300" y="3870959"/>
            <a:ext cx="381000" cy="838200"/>
          </a:xfrm>
          <a:prstGeom prst="rightBrace">
            <a:avLst>
              <a:gd name="adj1" fmla="val 183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 name="Text Box 6"/>
          <p:cNvSpPr txBox="1">
            <a:spLocks noChangeArrowheads="1"/>
          </p:cNvSpPr>
          <p:nvPr/>
        </p:nvSpPr>
        <p:spPr bwMode="auto">
          <a:xfrm>
            <a:off x="5257800" y="4030502"/>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ct val="50000"/>
              </a:spcBef>
            </a:pPr>
            <a:r>
              <a:rPr lang="en-US" sz="2800" dirty="0">
                <a:latin typeface="Segoe UI" panose="020B0502040204020203" pitchFamily="34" charset="0"/>
                <a:cs typeface="Segoe UI" panose="020B0502040204020203" pitchFamily="34" charset="0"/>
              </a:rPr>
              <a:t>STANDARD OPT</a:t>
            </a:r>
          </a:p>
        </p:txBody>
      </p:sp>
    </p:spTree>
    <p:extLst>
      <p:ext uri="{BB962C8B-B14F-4D97-AF65-F5344CB8AC3E}">
        <p14:creationId xmlns:p14="http://schemas.microsoft.com/office/powerpoint/2010/main" val="2638340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295400"/>
            <a:ext cx="8686800" cy="5257799"/>
          </a:xfrm>
        </p:spPr>
        <p:txBody>
          <a:bodyPr>
            <a:noAutofit/>
          </a:bodyPr>
          <a:lstStyle/>
          <a:p>
            <a:pPr marL="342900" lvl="1" indent="-342900">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Optional practical training is temporary employment authorization that allows F-1 students to gain practical work experience (on- or off-campus) by applying their academic knowledge to a position directly related to their area of study. </a:t>
            </a:r>
          </a:p>
          <a:p>
            <a:pPr marL="342900" lvl="1" indent="-342900">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Standard OPT</a:t>
            </a:r>
          </a:p>
          <a:p>
            <a:pPr lvl="1">
              <a:spcBef>
                <a:spcPct val="0"/>
              </a:spcBef>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Pre-Completion OPT</a:t>
            </a:r>
          </a:p>
          <a:p>
            <a:pPr lvl="2">
              <a:spcBef>
                <a:spcPct val="0"/>
              </a:spcBef>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Available to all majors</a:t>
            </a:r>
          </a:p>
          <a:p>
            <a:pPr lvl="1">
              <a:spcBef>
                <a:spcPct val="0"/>
              </a:spcBef>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Post-Completion OPT: 12 Months</a:t>
            </a:r>
          </a:p>
          <a:p>
            <a:pPr lvl="2">
              <a:spcBef>
                <a:spcPct val="0"/>
              </a:spcBef>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Available to all majors</a:t>
            </a:r>
          </a:p>
        </p:txBody>
      </p:sp>
      <p:sp>
        <p:nvSpPr>
          <p:cNvPr id="5"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What is OPT?</a:t>
            </a:r>
          </a:p>
        </p:txBody>
      </p:sp>
    </p:spTree>
    <p:extLst>
      <p:ext uri="{BB962C8B-B14F-4D97-AF65-F5344CB8AC3E}">
        <p14:creationId xmlns:p14="http://schemas.microsoft.com/office/powerpoint/2010/main" val="581819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295400"/>
            <a:ext cx="8686800" cy="5257799"/>
          </a:xfrm>
        </p:spPr>
        <p:txBody>
          <a:bodyPr>
            <a:noAutofit/>
          </a:bodyPr>
          <a:lstStyle/>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To be eligible, you must:</a:t>
            </a:r>
          </a:p>
          <a:p>
            <a:pPr lvl="1">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have completed at least one  full academic year of study (fall and spring semesters only*),</a:t>
            </a:r>
          </a:p>
          <a:p>
            <a:pPr lvl="1">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have maintained legal immigration student status,</a:t>
            </a:r>
          </a:p>
          <a:p>
            <a:pPr lvl="1">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work in a position directly related to your field of study,</a:t>
            </a:r>
          </a:p>
          <a:p>
            <a:pPr lvl="1">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be in the U.S. to apply. </a:t>
            </a:r>
          </a:p>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You do not need to have a job before you apply.</a:t>
            </a:r>
          </a:p>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You can work on OPT before you graduate (pre-completion OPT) or after you graduate (post-completion); however, the guidelines are slightly different for each.</a:t>
            </a:r>
          </a:p>
          <a:p>
            <a:pPr marL="0" indent="0">
              <a:lnSpc>
                <a:spcPct val="120000"/>
              </a:lnSpc>
              <a:buClr>
                <a:srgbClr val="0000FF"/>
              </a:buClr>
              <a:buSzPct val="75000"/>
              <a:buNone/>
            </a:pPr>
            <a:r>
              <a:rPr lang="en-US" sz="2000" dirty="0">
                <a:latin typeface="Segoe UI" panose="020B0502040204020203" pitchFamily="34" charset="0"/>
                <a:cs typeface="Segoe UI" panose="020B0502040204020203" pitchFamily="34" charset="0"/>
              </a:rPr>
              <a:t>*</a:t>
            </a:r>
            <a:r>
              <a:rPr lang="en-US" sz="1600" dirty="0">
                <a:latin typeface="Segoe UI" panose="020B0502040204020203" pitchFamily="34" charset="0"/>
                <a:cs typeface="Segoe UI" panose="020B0502040204020203" pitchFamily="34" charset="0"/>
              </a:rPr>
              <a:t>summer semesters are considered vacation time for international students and do NOT count toward full academic year of study.</a:t>
            </a:r>
            <a:endParaRPr lang="en-US" sz="2000"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STANDARD OPT Facts</a:t>
            </a:r>
          </a:p>
        </p:txBody>
      </p:sp>
    </p:spTree>
    <p:extLst>
      <p:ext uri="{BB962C8B-B14F-4D97-AF65-F5344CB8AC3E}">
        <p14:creationId xmlns:p14="http://schemas.microsoft.com/office/powerpoint/2010/main" val="581819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304800"/>
            <a:ext cx="8686800" cy="5562600"/>
          </a:xfrm>
        </p:spPr>
        <p:txBody>
          <a:bodyPr>
            <a:noAutofit/>
          </a:bodyPr>
          <a:lstStyle/>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May not exceed 90 aggregate days of unemployment</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OPT is obtained through the US Citizenship and Immigration Service (USCIS).</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You are only eligible for 12 months of full-time OPT for each higher degree level earned.*  </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If your OPT is approved you will be issued an EAD card, which you must have BEFORE you begin working.</a:t>
            </a:r>
          </a:p>
          <a:p>
            <a:pPr>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Application fee for OPT is </a:t>
            </a:r>
            <a:r>
              <a:rPr lang="en-US" sz="2000" dirty="0" smtClean="0">
                <a:latin typeface="Segoe UI" panose="020B0502040204020203" pitchFamily="34" charset="0"/>
                <a:cs typeface="Segoe UI" panose="020B0502040204020203" pitchFamily="34" charset="0"/>
              </a:rPr>
              <a:t>currently $410.</a:t>
            </a:r>
            <a:endParaRPr lang="en-US" sz="2000"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685800" y="152400"/>
            <a:ext cx="7848600" cy="838200"/>
          </a:xfrm>
        </p:spPr>
        <p:txBody>
          <a:bodyPr/>
          <a:lstStyle/>
          <a:p>
            <a:pPr algn="r"/>
            <a:r>
              <a:rPr lang="en-US" sz="2800" dirty="0">
                <a:latin typeface="Segoe UI" panose="020B0502040204020203" pitchFamily="34" charset="0"/>
                <a:cs typeface="Segoe UI" panose="020B0502040204020203" pitchFamily="34" charset="0"/>
              </a:rPr>
              <a:t>STANDARD OPT Facts, continued</a:t>
            </a:r>
          </a:p>
        </p:txBody>
      </p:sp>
    </p:spTree>
    <p:extLst>
      <p:ext uri="{BB962C8B-B14F-4D97-AF65-F5344CB8AC3E}">
        <p14:creationId xmlns:p14="http://schemas.microsoft.com/office/powerpoint/2010/main" val="2456035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838200"/>
            <a:ext cx="8686800" cy="5257799"/>
          </a:xfrm>
        </p:spPr>
        <p:txBody>
          <a:bodyPr>
            <a:normAutofit/>
          </a:bodyPr>
          <a:lstStyle/>
          <a:p>
            <a:pPr>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Pre-completion OPT is granted to students who will work BEFORE graduation or program completion.</a:t>
            </a:r>
          </a:p>
          <a:p>
            <a:pPr>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Your OPT cannot begin until after you have completed your first year of full time study (fall and spring semesters).</a:t>
            </a:r>
          </a:p>
          <a:p>
            <a:pPr>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After you have completed the first academic year, the earliest you can apply for OPT is 90 days before you wish to begin working.</a:t>
            </a:r>
          </a:p>
          <a:p>
            <a:pPr>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You must choose the start date for the OPT card at the time you apply.</a:t>
            </a:r>
          </a:p>
        </p:txBody>
      </p:sp>
      <p:sp>
        <p:nvSpPr>
          <p:cNvPr id="5" name="Title 1"/>
          <p:cNvSpPr>
            <a:spLocks noGrp="1"/>
          </p:cNvSpPr>
          <p:nvPr>
            <p:ph type="title"/>
          </p:nvPr>
        </p:nvSpPr>
        <p:spPr>
          <a:xfrm>
            <a:off x="228600" y="152400"/>
            <a:ext cx="8686800" cy="838200"/>
          </a:xfrm>
        </p:spPr>
        <p:txBody>
          <a:bodyPr/>
          <a:lstStyle/>
          <a:p>
            <a:pPr algn="ctr"/>
            <a:r>
              <a:rPr lang="en-US" sz="4000" dirty="0">
                <a:latin typeface="Segoe UI" panose="020B0502040204020203" pitchFamily="34" charset="0"/>
                <a:cs typeface="Segoe UI" panose="020B0502040204020203" pitchFamily="34" charset="0"/>
              </a:rPr>
              <a:t>STANDARD OPT: Pre-Completion</a:t>
            </a:r>
          </a:p>
        </p:txBody>
      </p:sp>
    </p:spTree>
    <p:extLst>
      <p:ext uri="{BB962C8B-B14F-4D97-AF65-F5344CB8AC3E}">
        <p14:creationId xmlns:p14="http://schemas.microsoft.com/office/powerpoint/2010/main" val="1741270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90600"/>
            <a:ext cx="8686800" cy="5410200"/>
          </a:xfrm>
        </p:spPr>
        <p:txBody>
          <a:bodyPr>
            <a:noAutofit/>
          </a:bodyPr>
          <a:lstStyle/>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Since you are working on OPT while you are still in school, you must be enrolled full-time (12 credits undergraduate/ 9 credits graduate).</a:t>
            </a:r>
          </a:p>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You can only work 20 hours per week except during breaks from school, when you can work 40.</a:t>
            </a:r>
          </a:p>
          <a:p>
            <a:pPr>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The time you work using pre-completion OPT takes away from the 12 months total OPT, deducted at a 50% rate.* </a:t>
            </a:r>
          </a:p>
          <a:p>
            <a:pPr lvl="1">
              <a:lnSpc>
                <a:spcPct val="12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i.e.: If you work 4 months using pre-completion OPT, you will have taken away 2 months of post-completion OPT, leaving you with only 10 months of post completion OPT</a:t>
            </a:r>
            <a:r>
              <a:rPr lang="en-US" sz="2000" dirty="0" smtClean="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685800" y="152400"/>
            <a:ext cx="8229600" cy="838200"/>
          </a:xfrm>
        </p:spPr>
        <p:txBody>
          <a:bodyPr/>
          <a:lstStyle/>
          <a:p>
            <a:pPr algn="r"/>
            <a:r>
              <a:rPr lang="en-US" sz="2800" dirty="0">
                <a:latin typeface="Segoe UI" panose="020B0502040204020203" pitchFamily="34" charset="0"/>
                <a:cs typeface="Segoe UI" panose="020B0502040204020203" pitchFamily="34" charset="0"/>
              </a:rPr>
              <a:t>STANDARD OPT: Pre-Completion, continued</a:t>
            </a:r>
          </a:p>
        </p:txBody>
      </p:sp>
    </p:spTree>
    <p:extLst>
      <p:ext uri="{BB962C8B-B14F-4D97-AF65-F5344CB8AC3E}">
        <p14:creationId xmlns:p14="http://schemas.microsoft.com/office/powerpoint/2010/main" val="1077815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066800"/>
            <a:ext cx="8686800" cy="5486399"/>
          </a:xfrm>
        </p:spPr>
        <p:txBody>
          <a:bodyPr>
            <a:noAutofit/>
          </a:bodyPr>
          <a:lstStyle/>
          <a:p>
            <a:pPr>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Post-completion OPT is granted to students who will work AFTER graduation/degree completion.</a:t>
            </a:r>
          </a:p>
          <a:p>
            <a:pPr>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You choose the date you wish to begin working.</a:t>
            </a:r>
          </a:p>
          <a:p>
            <a:pPr lvl="1">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Start date MUST be within 60 days of graduation</a:t>
            </a:r>
          </a:p>
          <a:p>
            <a:pPr>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You </a:t>
            </a:r>
            <a:r>
              <a:rPr lang="en-US" sz="2200" i="1" dirty="0">
                <a:latin typeface="Segoe UI" panose="020B0502040204020203" pitchFamily="34" charset="0"/>
                <a:cs typeface="Segoe UI" panose="020B0502040204020203" pitchFamily="34" charset="0"/>
              </a:rPr>
              <a:t>should</a:t>
            </a:r>
            <a:r>
              <a:rPr lang="en-US" sz="2200" dirty="0">
                <a:latin typeface="Segoe UI" panose="020B0502040204020203" pitchFamily="34" charset="0"/>
                <a:cs typeface="Segoe UI" panose="020B0502040204020203" pitchFamily="34" charset="0"/>
              </a:rPr>
              <a:t> apply for OPT BEFORE you graduate/finish coursework</a:t>
            </a:r>
            <a:r>
              <a:rPr lang="en-US" sz="2200" dirty="0">
                <a:solidFill>
                  <a:srgbClr val="0000FF"/>
                </a:solidFill>
                <a:latin typeface="Segoe UI" panose="020B0502040204020203" pitchFamily="34" charset="0"/>
                <a:cs typeface="Segoe UI" panose="020B0502040204020203" pitchFamily="34" charset="0"/>
              </a:rPr>
              <a:t>*</a:t>
            </a:r>
            <a:r>
              <a:rPr lang="en-US" sz="2200" dirty="0">
                <a:latin typeface="Segoe UI" panose="020B0502040204020203" pitchFamily="34" charset="0"/>
                <a:cs typeface="Segoe UI" panose="020B0502040204020203" pitchFamily="34" charset="0"/>
              </a:rPr>
              <a:t> or Clear Prior</a:t>
            </a:r>
            <a:r>
              <a:rPr lang="en-US" sz="2200" dirty="0">
                <a:solidFill>
                  <a:srgbClr val="0000FF"/>
                </a:solidFill>
                <a:latin typeface="Segoe UI" panose="020B0502040204020203" pitchFamily="34" charset="0"/>
                <a:cs typeface="Segoe UI" panose="020B0502040204020203" pitchFamily="34" charset="0"/>
              </a:rPr>
              <a:t>**</a:t>
            </a:r>
          </a:p>
          <a:p>
            <a:pPr>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The earliest you can apply for post-completion OPT is 90 days before your graduation or completion date.</a:t>
            </a:r>
          </a:p>
          <a:p>
            <a:pPr>
              <a:lnSpc>
                <a:spcPct val="90000"/>
              </a:lnSpc>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You must work </a:t>
            </a:r>
            <a:r>
              <a:rPr lang="en-US" sz="2200" i="1" dirty="0">
                <a:latin typeface="Segoe UI" panose="020B0502040204020203" pitchFamily="34" charset="0"/>
                <a:cs typeface="Segoe UI" panose="020B0502040204020203" pitchFamily="34" charset="0"/>
              </a:rPr>
              <a:t>at least </a:t>
            </a:r>
            <a:r>
              <a:rPr lang="en-US" sz="2200" dirty="0">
                <a:latin typeface="Segoe UI" panose="020B0502040204020203" pitchFamily="34" charset="0"/>
                <a:cs typeface="Segoe UI" panose="020B0502040204020203" pitchFamily="34" charset="0"/>
              </a:rPr>
              <a:t>20 hours or more per week.</a:t>
            </a:r>
          </a:p>
        </p:txBody>
      </p:sp>
      <p:sp>
        <p:nvSpPr>
          <p:cNvPr id="5" name="Title 1"/>
          <p:cNvSpPr>
            <a:spLocks noGrp="1"/>
          </p:cNvSpPr>
          <p:nvPr>
            <p:ph type="title"/>
          </p:nvPr>
        </p:nvSpPr>
        <p:spPr>
          <a:xfrm>
            <a:off x="228600" y="152400"/>
            <a:ext cx="8686800" cy="838200"/>
          </a:xfrm>
        </p:spPr>
        <p:txBody>
          <a:bodyPr/>
          <a:lstStyle/>
          <a:p>
            <a:pPr algn="ctr"/>
            <a:r>
              <a:rPr lang="en-US" sz="3600" dirty="0">
                <a:latin typeface="Segoe UI" panose="020B0502040204020203" pitchFamily="34" charset="0"/>
                <a:cs typeface="Segoe UI" panose="020B0502040204020203" pitchFamily="34" charset="0"/>
              </a:rPr>
              <a:t>STANDARD OPT: Post-Completion</a:t>
            </a:r>
          </a:p>
        </p:txBody>
      </p:sp>
    </p:spTree>
    <p:extLst>
      <p:ext uri="{BB962C8B-B14F-4D97-AF65-F5344CB8AC3E}">
        <p14:creationId xmlns:p14="http://schemas.microsoft.com/office/powerpoint/2010/main" val="276999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295400"/>
            <a:ext cx="8686800" cy="5257799"/>
          </a:xfrm>
        </p:spPr>
        <p:txBody>
          <a:bodyPr>
            <a:normAutofit/>
          </a:bodyPr>
          <a:lstStyle/>
          <a:p>
            <a:pPr>
              <a:lnSpc>
                <a:spcPct val="90000"/>
              </a:lnSpc>
              <a:buClr>
                <a:srgbClr val="0000FF"/>
              </a:buClr>
              <a:buFont typeface="Wingdings" panose="05000000000000000000" pitchFamily="2" charset="2"/>
              <a:buChar char="q"/>
            </a:pPr>
            <a:r>
              <a:rPr lang="en-US" sz="2200" dirty="0">
                <a:latin typeface="Segoe UI" panose="020B0502040204020203" pitchFamily="34" charset="0"/>
                <a:cs typeface="Segoe UI" panose="020B0502040204020203" pitchFamily="34" charset="0"/>
              </a:rPr>
              <a:t>USCIS does allow OPT application during the grace period, BUT the application MUST be at the USCIS office BEFORE the grace period is over and you must still choose an OPT start date within the grace period. The application will still require 60-90* days processing time.</a:t>
            </a:r>
          </a:p>
          <a:p>
            <a:pPr lvl="1">
              <a:lnSpc>
                <a:spcPct val="90000"/>
              </a:lnSpc>
              <a:buClr>
                <a:srgbClr val="0000FF"/>
              </a:buClr>
              <a:buFont typeface="Wingdings" panose="05000000000000000000" pitchFamily="2" charset="2"/>
              <a:buChar char="q"/>
            </a:pPr>
            <a:r>
              <a:rPr lang="en-US" sz="2200" i="1" dirty="0">
                <a:latin typeface="Segoe UI" panose="020B0502040204020203" pitchFamily="34" charset="0"/>
                <a:cs typeface="Segoe UI" panose="020B0502040204020203" pitchFamily="34" charset="0"/>
              </a:rPr>
              <a:t>*Currently taking USCIS 90-120 days to process</a:t>
            </a:r>
          </a:p>
          <a:p>
            <a:pPr marL="0" indent="0">
              <a:lnSpc>
                <a:spcPct val="90000"/>
              </a:lnSpc>
              <a:buClr>
                <a:srgbClr val="FF4A00"/>
              </a:buClr>
              <a:buNone/>
            </a:pPr>
            <a:endParaRPr lang="en-US" sz="2200" dirty="0">
              <a:latin typeface="Segoe UI" panose="020B0502040204020203" pitchFamily="34" charset="0"/>
              <a:cs typeface="Segoe UI" panose="020B0502040204020203" pitchFamily="34" charset="0"/>
            </a:endParaRPr>
          </a:p>
          <a:p>
            <a:pPr>
              <a:lnSpc>
                <a:spcPct val="90000"/>
              </a:lnSpc>
              <a:buClr>
                <a:srgbClr val="FF4A00"/>
              </a:buClr>
              <a:buNone/>
            </a:pPr>
            <a:r>
              <a:rPr lang="en-US" sz="2200" dirty="0">
                <a:solidFill>
                  <a:srgbClr val="0000FF"/>
                </a:solidFill>
                <a:latin typeface="Segoe UI" panose="020B0502040204020203" pitchFamily="34" charset="0"/>
                <a:cs typeface="Segoe UI" panose="020B0502040204020203" pitchFamily="34" charset="0"/>
              </a:rPr>
              <a:t>**</a:t>
            </a:r>
            <a:r>
              <a:rPr lang="en-US" sz="2200" dirty="0">
                <a:latin typeface="Segoe UI" panose="020B0502040204020203" pitchFamily="34" charset="0"/>
                <a:cs typeface="Segoe UI" panose="020B0502040204020203" pitchFamily="34" charset="0"/>
              </a:rPr>
              <a:t> Clear Prior: </a:t>
            </a:r>
            <a:r>
              <a:rPr lang="en-US" sz="2200" b="1" dirty="0" smtClean="0">
                <a:latin typeface="Segoe UI" panose="020B0502040204020203" pitchFamily="34" charset="0"/>
                <a:cs typeface="Segoe UI" panose="020B0502040204020203" pitchFamily="34" charset="0"/>
              </a:rPr>
              <a:t>ONLY for PhD or Thesis Master’s students </a:t>
            </a:r>
          </a:p>
          <a:p>
            <a:pPr>
              <a:lnSpc>
                <a:spcPct val="90000"/>
              </a:lnSpc>
              <a:buClr>
                <a:srgbClr val="FF4A00"/>
              </a:buClr>
              <a:buNone/>
            </a:pPr>
            <a:r>
              <a:rPr lang="en-US" sz="2200" dirty="0" smtClean="0">
                <a:latin typeface="Segoe UI" panose="020B0502040204020203" pitchFamily="34" charset="0"/>
                <a:cs typeface="Segoe UI" panose="020B0502040204020203" pitchFamily="34" charset="0"/>
              </a:rPr>
              <a:t>You </a:t>
            </a:r>
            <a:r>
              <a:rPr lang="en-US" sz="2200" dirty="0">
                <a:latin typeface="Segoe UI" panose="020B0502040204020203" pitchFamily="34" charset="0"/>
                <a:cs typeface="Segoe UI" panose="020B0502040204020203" pitchFamily="34" charset="0"/>
              </a:rPr>
              <a:t>will finish </a:t>
            </a:r>
            <a:r>
              <a:rPr lang="en-US" sz="2200" dirty="0" smtClean="0">
                <a:latin typeface="Segoe UI" panose="020B0502040204020203" pitchFamily="34" charset="0"/>
                <a:cs typeface="Segoe UI" panose="020B0502040204020203" pitchFamily="34" charset="0"/>
              </a:rPr>
              <a:t>degree requirements </a:t>
            </a:r>
            <a:r>
              <a:rPr lang="en-US" sz="2200" dirty="0">
                <a:latin typeface="Segoe UI" panose="020B0502040204020203" pitchFamily="34" charset="0"/>
                <a:cs typeface="Segoe UI" panose="020B0502040204020203" pitchFamily="34" charset="0"/>
              </a:rPr>
              <a:t>before the beginning of the next</a:t>
            </a:r>
          </a:p>
          <a:p>
            <a:pPr>
              <a:lnSpc>
                <a:spcPct val="90000"/>
              </a:lnSpc>
              <a:buClr>
                <a:srgbClr val="FF4A00"/>
              </a:buClr>
              <a:buNone/>
            </a:pPr>
            <a:r>
              <a:rPr lang="en-US" sz="2200" dirty="0">
                <a:latin typeface="Segoe UI" panose="020B0502040204020203" pitchFamily="34" charset="0"/>
                <a:cs typeface="Segoe UI" panose="020B0502040204020203" pitchFamily="34" charset="0"/>
              </a:rPr>
              <a:t>semester, but will not actually graduate until</a:t>
            </a:r>
          </a:p>
          <a:p>
            <a:pPr>
              <a:lnSpc>
                <a:spcPct val="90000"/>
              </a:lnSpc>
              <a:buClr>
                <a:srgbClr val="FF4A00"/>
              </a:buClr>
              <a:buNone/>
            </a:pPr>
            <a:r>
              <a:rPr lang="en-US" sz="2200" dirty="0">
                <a:latin typeface="Segoe UI" panose="020B0502040204020203" pitchFamily="34" charset="0"/>
                <a:cs typeface="Segoe UI" panose="020B0502040204020203" pitchFamily="34" charset="0"/>
              </a:rPr>
              <a:t>the end of that next semester.</a:t>
            </a:r>
          </a:p>
        </p:txBody>
      </p:sp>
      <p:sp>
        <p:nvSpPr>
          <p:cNvPr id="5" name="Title 1"/>
          <p:cNvSpPr>
            <a:spLocks noGrp="1"/>
          </p:cNvSpPr>
          <p:nvPr>
            <p:ph type="title"/>
          </p:nvPr>
        </p:nvSpPr>
        <p:spPr>
          <a:xfrm>
            <a:off x="228600" y="152400"/>
            <a:ext cx="8686800" cy="838200"/>
          </a:xfrm>
        </p:spPr>
        <p:txBody>
          <a:bodyPr/>
          <a:lstStyle/>
          <a:p>
            <a:pPr algn="r"/>
            <a:r>
              <a:rPr lang="en-US" sz="2800" dirty="0">
                <a:latin typeface="Segoe UI" panose="020B0502040204020203" pitchFamily="34" charset="0"/>
                <a:cs typeface="Segoe UI" panose="020B0502040204020203" pitchFamily="34" charset="0"/>
              </a:rPr>
              <a:t>STANDARD OPT: Post-Completion, continued</a:t>
            </a:r>
          </a:p>
        </p:txBody>
      </p:sp>
    </p:spTree>
    <p:extLst>
      <p:ext uri="{BB962C8B-B14F-4D97-AF65-F5344CB8AC3E}">
        <p14:creationId xmlns:p14="http://schemas.microsoft.com/office/powerpoint/2010/main" val="27699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90600"/>
            <a:ext cx="8534400" cy="5486400"/>
          </a:xfrm>
        </p:spPr>
        <p:txBody>
          <a:bodyPr>
            <a:normAutofit/>
          </a:bodyPr>
          <a:lstStyle/>
          <a:p>
            <a:pPr>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Standard OPT is NOT</a:t>
            </a:r>
            <a:r>
              <a:rPr lang="en-US" sz="2200" i="1" dirty="0">
                <a:latin typeface="Segoe UI" panose="020B0502040204020203" pitchFamily="34" charset="0"/>
                <a:cs typeface="Segoe UI" panose="020B0502040204020203" pitchFamily="34" charset="0"/>
              </a:rPr>
              <a:t> </a:t>
            </a:r>
            <a:r>
              <a:rPr lang="en-US" sz="2200" dirty="0">
                <a:latin typeface="Segoe UI" panose="020B0502040204020203" pitchFamily="34" charset="0"/>
                <a:cs typeface="Segoe UI" panose="020B0502040204020203" pitchFamily="34" charset="0"/>
              </a:rPr>
              <a:t>restricted to an E-Verified Employer</a:t>
            </a:r>
          </a:p>
          <a:p>
            <a:pPr>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Volunteering </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USCIS allows volunteering on Standard OPT; counts toward maintaining status</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Must still be directly related to your major</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Must be at least 20 hours or more weekly</a:t>
            </a:r>
          </a:p>
          <a:p>
            <a:pPr lvl="1">
              <a:buClr>
                <a:srgbClr val="0000FF"/>
              </a:buClr>
              <a:buSzPct val="75000"/>
              <a:buFont typeface="Wingdings" pitchFamily="2" charset="2"/>
              <a:buChar char="q"/>
            </a:pPr>
            <a:r>
              <a:rPr lang="en-US" sz="2200" dirty="0">
                <a:latin typeface="Segoe UI" panose="020B0502040204020203" pitchFamily="34" charset="0"/>
                <a:cs typeface="Segoe UI" panose="020B0502040204020203" pitchFamily="34" charset="0"/>
              </a:rPr>
              <a:t>Obtain a </a:t>
            </a:r>
            <a:r>
              <a:rPr lang="en-US" sz="2200" i="1" dirty="0">
                <a:latin typeface="Segoe UI" panose="020B0502040204020203" pitchFamily="34" charset="0"/>
                <a:cs typeface="Segoe UI" panose="020B0502040204020203" pitchFamily="34" charset="0"/>
              </a:rPr>
              <a:t>“Letter of Commitment/Volunteer” </a:t>
            </a:r>
            <a:r>
              <a:rPr lang="en-US" sz="2200" dirty="0">
                <a:latin typeface="Segoe UI" panose="020B0502040204020203" pitchFamily="34" charset="0"/>
                <a:cs typeface="Segoe UI" panose="020B0502040204020203" pitchFamily="34" charset="0"/>
              </a:rPr>
              <a:t> for your records</a:t>
            </a:r>
          </a:p>
        </p:txBody>
      </p:sp>
      <p:sp>
        <p:nvSpPr>
          <p:cNvPr id="5" name="Title 1"/>
          <p:cNvSpPr>
            <a:spLocks noGrp="1"/>
          </p:cNvSpPr>
          <p:nvPr>
            <p:ph type="title"/>
          </p:nvPr>
        </p:nvSpPr>
        <p:spPr>
          <a:xfrm>
            <a:off x="685800" y="152400"/>
            <a:ext cx="7848600" cy="838200"/>
          </a:xfrm>
        </p:spPr>
        <p:txBody>
          <a:bodyPr/>
          <a:lstStyle/>
          <a:p>
            <a:pPr algn="ctr">
              <a:spcBef>
                <a:spcPct val="20000"/>
              </a:spcBef>
            </a:pPr>
            <a:r>
              <a:rPr lang="en-US" sz="4000" dirty="0">
                <a:latin typeface="Segoe UI" panose="020B0502040204020203" pitchFamily="34" charset="0"/>
                <a:cs typeface="Segoe UI" panose="020B0502040204020203" pitchFamily="34" charset="0"/>
              </a:rPr>
              <a:t>Employer / Volunteer Info</a:t>
            </a:r>
          </a:p>
        </p:txBody>
      </p:sp>
      <p:sp>
        <p:nvSpPr>
          <p:cNvPr id="6" name="Rectangle 5"/>
          <p:cNvSpPr txBox="1">
            <a:spLocks noChangeArrowheads="1"/>
          </p:cNvSpPr>
          <p:nvPr/>
        </p:nvSpPr>
        <p:spPr>
          <a:xfrm>
            <a:off x="4721013" y="1143000"/>
            <a:ext cx="3792538" cy="54864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Clr>
                <a:srgbClr val="0000FF"/>
              </a:buClr>
              <a:buSzPct val="75000"/>
              <a:buFont typeface="Wingdings" pitchFamily="2" charset="2"/>
              <a:buChar char="§"/>
            </a:pPr>
            <a:endParaRPr lang="en-US" sz="2400" dirty="0"/>
          </a:p>
        </p:txBody>
      </p:sp>
    </p:spTree>
    <p:extLst>
      <p:ext uri="{BB962C8B-B14F-4D97-AF65-F5344CB8AC3E}">
        <p14:creationId xmlns:p14="http://schemas.microsoft.com/office/powerpoint/2010/main" val="172205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4191000" y="533400"/>
            <a:ext cx="4419600" cy="616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Rockwell" panose="02060603020205020403" pitchFamily="18" charset="0"/>
              <a:ea typeface="Batang" panose="02030600000101010101" pitchFamily="18" charset="-127"/>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Keira Simmonds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Career Connections Center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Sr. Assistant Director for Campus Engagement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i="1" dirty="0">
                <a:solidFill>
                  <a:prstClr val="white"/>
                </a:solidFill>
                <a:latin typeface="Segoe UI" panose="020B0502040204020203" pitchFamily="34" charset="0"/>
                <a:ea typeface="Batang" panose="02030600000101010101" pitchFamily="18" charset="-127"/>
                <a:cs typeface="Segoe UI" panose="020B0502040204020203" pitchFamily="34" charset="0"/>
              </a:rPr>
              <a:t>KSimmonds@ufsa.ufl.edu</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Kristin Fischer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International Student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F1 International Student Advisor, Surnames U-Z</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hlinkClick r:id="rId3"/>
              </a:rPr>
              <a:t>Contact Your Advisor</a:t>
            </a: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 </a:t>
            </a: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https://internationalcenter.ufl.edu/</a:t>
            </a:r>
            <a:b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b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f-1-student/contact-advisor </a:t>
            </a:r>
          </a:p>
        </p:txBody>
      </p:sp>
      <p:pic>
        <p:nvPicPr>
          <p:cNvPr id="3" name="Picture 2" descr="A person wearing glasses&#10;&#10;Description automatically generated with medium confidence">
            <a:extLst>
              <a:ext uri="{FF2B5EF4-FFF2-40B4-BE49-F238E27FC236}">
                <a16:creationId xmlns:a16="http://schemas.microsoft.com/office/drawing/2014/main" id="{7B193B5E-6A2D-4592-A568-B94ACC0CE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 y="838200"/>
            <a:ext cx="2133600" cy="2133600"/>
          </a:xfrm>
          <a:prstGeom prst="rect">
            <a:avLst/>
          </a:prstGeom>
        </p:spPr>
      </p:pic>
      <p:pic>
        <p:nvPicPr>
          <p:cNvPr id="2" name="Picture 2" descr="Kristin Fischer">
            <a:extLst>
              <a:ext uri="{FF2B5EF4-FFF2-40B4-BE49-F238E27FC236}">
                <a16:creationId xmlns:a16="http://schemas.microsoft.com/office/drawing/2014/main" id="{4AF07BFD-A750-4A1F-868E-BB200452AD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420" y="3649659"/>
            <a:ext cx="21336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26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4721013" y="1143000"/>
            <a:ext cx="3792538" cy="54864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Clr>
                <a:srgbClr val="0000FF"/>
              </a:buClr>
              <a:buSzPct val="75000"/>
              <a:buFont typeface="Wingdings" pitchFamily="2" charset="2"/>
              <a:buChar char="§"/>
            </a:pPr>
            <a:endParaRPr lang="en-US" sz="2400" dirty="0"/>
          </a:p>
        </p:txBody>
      </p:sp>
      <p:sp>
        <p:nvSpPr>
          <p:cNvPr id="7" name="Content Placeholder 2"/>
          <p:cNvSpPr txBox="1">
            <a:spLocks/>
          </p:cNvSpPr>
          <p:nvPr/>
        </p:nvSpPr>
        <p:spPr>
          <a:xfrm>
            <a:off x="166264"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pic>
        <p:nvPicPr>
          <p:cNvPr id="2" name="Picture 1"/>
          <p:cNvPicPr>
            <a:picLocks noChangeAspect="1"/>
          </p:cNvPicPr>
          <p:nvPr/>
        </p:nvPicPr>
        <p:blipFill>
          <a:blip r:embed="rId2"/>
          <a:stretch>
            <a:fillRect/>
          </a:stretch>
        </p:blipFill>
        <p:spPr>
          <a:xfrm>
            <a:off x="5288673" y="3352448"/>
            <a:ext cx="3505200" cy="3394509"/>
          </a:xfrm>
          <a:prstGeom prst="rect">
            <a:avLst/>
          </a:prstGeom>
        </p:spPr>
      </p:pic>
      <p:sp>
        <p:nvSpPr>
          <p:cNvPr id="4" name="Rectangle 3"/>
          <p:cNvSpPr/>
          <p:nvPr/>
        </p:nvSpPr>
        <p:spPr>
          <a:xfrm>
            <a:off x="61784" y="1481353"/>
            <a:ext cx="5315177" cy="4524315"/>
          </a:xfrm>
          <a:prstGeom prst="rect">
            <a:avLst/>
          </a:prstGeom>
        </p:spPr>
        <p:txBody>
          <a:bodyPr wrap="square">
            <a:spAutoFit/>
          </a:bodyPr>
          <a:lstStyle/>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Read the information carefully</a:t>
            </a:r>
          </a:p>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Click on the ISSS UF Login </a:t>
            </a:r>
          </a:p>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Click on Optional Practical </a:t>
            </a:r>
          </a:p>
          <a:p>
            <a:pPr marL="0" lvl="1">
              <a:buClr>
                <a:srgbClr val="0000FF"/>
              </a:buClr>
              <a:buSzPct val="75000"/>
            </a:pPr>
            <a:r>
              <a:rPr lang="en-US" sz="2400" dirty="0">
                <a:latin typeface="Segoe UI" panose="020B0502040204020203" pitchFamily="34" charset="0"/>
                <a:cs typeface="Segoe UI" panose="020B0502040204020203" pitchFamily="34" charset="0"/>
              </a:rPr>
              <a:t>     Training (OPT) (F-M)</a:t>
            </a:r>
          </a:p>
          <a:p>
            <a:pPr marL="342900" lvl="1" indent="-342900">
              <a:buClr>
                <a:srgbClr val="0000FF"/>
              </a:buClr>
              <a:buSzPct val="75000"/>
              <a:buFont typeface="Wingdings" panose="05000000000000000000" pitchFamily="2" charset="2"/>
              <a:buChar char="q"/>
            </a:pPr>
            <a:endParaRPr lang="en-US" sz="2400" dirty="0">
              <a:latin typeface="Segoe UI" panose="020B0502040204020203" pitchFamily="34" charset="0"/>
              <a:cs typeface="Segoe UI" panose="020B0502040204020203" pitchFamily="34" charset="0"/>
            </a:endParaRPr>
          </a:p>
          <a:p>
            <a:pPr marL="342900" lvl="1"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Read/Follow/Upload/Complete:</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Instructions, </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Required Reading,</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Attached Documents,</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Questionnaire(s),</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Recommendations, and</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Signature Documents</a:t>
            </a:r>
            <a:endParaRPr lang="en-US" sz="2400" u="sng" dirty="0">
              <a:latin typeface="Segoe UI" panose="020B0502040204020203" pitchFamily="34" charset="0"/>
              <a:cs typeface="Segoe UI" panose="020B0502040204020203" pitchFamily="34" charset="0"/>
            </a:endParaRPr>
          </a:p>
        </p:txBody>
      </p:sp>
      <p:sp>
        <p:nvSpPr>
          <p:cNvPr id="8" name="Title 1"/>
          <p:cNvSpPr>
            <a:spLocks noGrp="1"/>
          </p:cNvSpPr>
          <p:nvPr>
            <p:ph type="title"/>
          </p:nvPr>
        </p:nvSpPr>
        <p:spPr>
          <a:xfrm>
            <a:off x="356763" y="389992"/>
            <a:ext cx="8305801" cy="1328953"/>
          </a:xfrm>
        </p:spPr>
        <p:txBody>
          <a:bodyPr/>
          <a:lstStyle/>
          <a:p>
            <a:r>
              <a:rPr lang="en-US" sz="4000" dirty="0">
                <a:latin typeface="Segoe UI" panose="020B0502040204020203" pitchFamily="34" charset="0"/>
                <a:cs typeface="Segoe UI" panose="020B0502040204020203" pitchFamily="34" charset="0"/>
              </a:rPr>
              <a:t>Apply for OPT</a:t>
            </a:r>
            <a:br>
              <a:rPr lang="en-US" sz="4000" dirty="0">
                <a:latin typeface="Segoe UI" panose="020B0502040204020203" pitchFamily="34" charset="0"/>
                <a:cs typeface="Segoe UI" panose="020B0502040204020203" pitchFamily="34" charset="0"/>
              </a:rPr>
            </a:br>
            <a:endParaRPr lang="en-US" sz="4000" dirty="0">
              <a:latin typeface="Segoe UI" panose="020B0502040204020203" pitchFamily="34" charset="0"/>
              <a:cs typeface="Segoe UI" panose="020B0502040204020203" pitchFamily="34" charset="0"/>
            </a:endParaRPr>
          </a:p>
        </p:txBody>
      </p:sp>
      <p:pic>
        <p:nvPicPr>
          <p:cNvPr id="14" name="Picture 13"/>
          <p:cNvPicPr>
            <a:picLocks noChangeAspect="1"/>
          </p:cNvPicPr>
          <p:nvPr/>
        </p:nvPicPr>
        <p:blipFill>
          <a:blip r:embed="rId3"/>
          <a:stretch>
            <a:fillRect/>
          </a:stretch>
        </p:blipFill>
        <p:spPr>
          <a:xfrm>
            <a:off x="6574548" y="984513"/>
            <a:ext cx="2219325" cy="819150"/>
          </a:xfrm>
          <a:prstGeom prst="rect">
            <a:avLst/>
          </a:prstGeom>
        </p:spPr>
      </p:pic>
      <p:pic>
        <p:nvPicPr>
          <p:cNvPr id="17" name="Picture 16"/>
          <p:cNvPicPr>
            <a:picLocks noChangeAspect="1"/>
          </p:cNvPicPr>
          <p:nvPr/>
        </p:nvPicPr>
        <p:blipFill>
          <a:blip r:embed="rId4"/>
          <a:stretch>
            <a:fillRect/>
          </a:stretch>
        </p:blipFill>
        <p:spPr>
          <a:xfrm>
            <a:off x="6145923" y="1935118"/>
            <a:ext cx="2647950" cy="128587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4325" y="325176"/>
            <a:ext cx="1609942" cy="1609942"/>
          </a:xfrm>
          <a:prstGeom prst="rect">
            <a:avLst/>
          </a:prstGeom>
        </p:spPr>
      </p:pic>
      <p:sp>
        <p:nvSpPr>
          <p:cNvPr id="5" name="TextBox 4"/>
          <p:cNvSpPr txBox="1"/>
          <p:nvPr/>
        </p:nvSpPr>
        <p:spPr>
          <a:xfrm>
            <a:off x="4721013" y="1888122"/>
            <a:ext cx="1923741" cy="338554"/>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Please SCAN</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61957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83943" y="383119"/>
            <a:ext cx="4284301" cy="4262045"/>
          </a:xfrm>
          <a:prstGeom prst="rect">
            <a:avLst/>
          </a:prstGeom>
        </p:spPr>
      </p:pic>
      <p:sp>
        <p:nvSpPr>
          <p:cNvPr id="7" name="Content Placeholder 2"/>
          <p:cNvSpPr txBox="1">
            <a:spLocks/>
          </p:cNvSpPr>
          <p:nvPr/>
        </p:nvSpPr>
        <p:spPr>
          <a:xfrm>
            <a:off x="228599"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pic>
        <p:nvPicPr>
          <p:cNvPr id="5" name="Picture 4"/>
          <p:cNvPicPr>
            <a:picLocks noChangeAspect="1"/>
          </p:cNvPicPr>
          <p:nvPr/>
        </p:nvPicPr>
        <p:blipFill>
          <a:blip r:embed="rId3"/>
          <a:stretch>
            <a:fillRect/>
          </a:stretch>
        </p:blipFill>
        <p:spPr>
          <a:xfrm>
            <a:off x="188505" y="383119"/>
            <a:ext cx="4191811" cy="5989877"/>
          </a:xfrm>
          <a:prstGeom prst="rect">
            <a:avLst/>
          </a:prstGeom>
        </p:spPr>
      </p:pic>
      <p:pic>
        <p:nvPicPr>
          <p:cNvPr id="8" name="Picture 7"/>
          <p:cNvPicPr>
            <a:picLocks noChangeAspect="1"/>
          </p:cNvPicPr>
          <p:nvPr/>
        </p:nvPicPr>
        <p:blipFill>
          <a:blip r:embed="rId4"/>
          <a:stretch>
            <a:fillRect/>
          </a:stretch>
        </p:blipFill>
        <p:spPr>
          <a:xfrm>
            <a:off x="5638800" y="5105400"/>
            <a:ext cx="2419350" cy="704850"/>
          </a:xfrm>
          <a:prstGeom prst="rect">
            <a:avLst/>
          </a:prstGeom>
        </p:spPr>
      </p:pic>
      <p:sp>
        <p:nvSpPr>
          <p:cNvPr id="9" name="Content Placeholder 2"/>
          <p:cNvSpPr>
            <a:spLocks noGrp="1"/>
          </p:cNvSpPr>
          <p:nvPr>
            <p:ph idx="1"/>
          </p:nvPr>
        </p:nvSpPr>
        <p:spPr>
          <a:xfrm>
            <a:off x="5035897" y="5763397"/>
            <a:ext cx="3514724" cy="609599"/>
          </a:xfrm>
        </p:spPr>
        <p:txBody>
          <a:bodyPr>
            <a:normAutofit/>
          </a:bodyPr>
          <a:lstStyle/>
          <a:p>
            <a:pPr marL="0" indent="0" algn="ctr">
              <a:buClr>
                <a:srgbClr val="FF4A00"/>
              </a:buClr>
              <a:buNone/>
              <a:defRPr/>
            </a:pPr>
            <a:r>
              <a:rPr lang="en-US" sz="2000" dirty="0">
                <a:latin typeface="Segoe UI" panose="020B0502040204020203" pitchFamily="34" charset="0"/>
                <a:cs typeface="Segoe UI" panose="020B0502040204020203" pitchFamily="34" charset="0"/>
              </a:rPr>
              <a:t>(At the TOP of the page!)</a:t>
            </a:r>
          </a:p>
        </p:txBody>
      </p:sp>
    </p:spTree>
    <p:extLst>
      <p:ext uri="{BB962C8B-B14F-4D97-AF65-F5344CB8AC3E}">
        <p14:creationId xmlns:p14="http://schemas.microsoft.com/office/powerpoint/2010/main" val="114541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457200"/>
            <a:ext cx="8686800" cy="6019800"/>
          </a:xfrm>
        </p:spPr>
        <p:txBody>
          <a:bodyPr>
            <a:noAutofit/>
          </a:bodyPr>
          <a:lstStyle/>
          <a:p>
            <a:pPr>
              <a:buClr>
                <a:srgbClr val="0000FF"/>
              </a:buClr>
              <a:buFont typeface="Wingdings" panose="05000000000000000000" pitchFamily="2" charset="2"/>
              <a:buChar char="q"/>
            </a:pPr>
            <a:r>
              <a:rPr lang="en-US" dirty="0">
                <a:latin typeface="Segoe UI" panose="020B0502040204020203" pitchFamily="34" charset="0"/>
                <a:cs typeface="Segoe UI" panose="020B0502040204020203" pitchFamily="34" charset="0"/>
              </a:rPr>
              <a:t>Two </a:t>
            </a:r>
            <a:r>
              <a:rPr lang="en-US" dirty="0" smtClean="0">
                <a:latin typeface="Segoe UI" panose="020B0502040204020203" pitchFamily="34" charset="0"/>
                <a:cs typeface="Segoe UI" panose="020B0502040204020203" pitchFamily="34" charset="0"/>
              </a:rPr>
              <a:t>passport-regulation </a:t>
            </a:r>
            <a:r>
              <a:rPr lang="en-US" dirty="0">
                <a:latin typeface="Segoe UI" panose="020B0502040204020203" pitchFamily="34" charset="0"/>
                <a:cs typeface="Segoe UI" panose="020B0502040204020203" pitchFamily="34" charset="0"/>
              </a:rPr>
              <a:t>photos  which are less than 30 days old</a:t>
            </a: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Currently $410, payable with credit or debit card</a:t>
            </a:r>
            <a:endParaRPr lang="en-US" i="1" dirty="0">
              <a:latin typeface="Segoe UI" panose="020B0502040204020203" pitchFamily="34" charset="0"/>
              <a:cs typeface="Segoe UI" panose="020B0502040204020203" pitchFamily="34" charset="0"/>
            </a:endParaRP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I-765, </a:t>
            </a:r>
            <a:r>
              <a:rPr lang="en-US" dirty="0">
                <a:latin typeface="Segoe UI" panose="020B0502040204020203" pitchFamily="34" charset="0"/>
                <a:cs typeface="Segoe UI" panose="020B0502040204020203" pitchFamily="34" charset="0"/>
              </a:rPr>
              <a:t>Application for Employment Authorization</a:t>
            </a: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Scanned I-94 </a:t>
            </a:r>
            <a:endParaRPr lang="en-US" dirty="0">
              <a:latin typeface="Segoe UI" panose="020B0502040204020203" pitchFamily="34" charset="0"/>
              <a:cs typeface="Segoe UI" panose="020B0502040204020203" pitchFamily="34" charset="0"/>
            </a:endParaRP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Scan </a:t>
            </a:r>
            <a:r>
              <a:rPr lang="en-US" dirty="0">
                <a:latin typeface="Segoe UI" panose="020B0502040204020203" pitchFamily="34" charset="0"/>
                <a:cs typeface="Segoe UI" panose="020B0502040204020203" pitchFamily="34" charset="0"/>
              </a:rPr>
              <a:t>of most recent F1 Visa </a:t>
            </a:r>
            <a:r>
              <a:rPr lang="en-US" i="1" dirty="0">
                <a:latin typeface="Segoe UI" panose="020B0502040204020203" pitchFamily="34" charset="0"/>
                <a:cs typeface="Segoe UI" panose="020B0502040204020203" pitchFamily="34" charset="0"/>
              </a:rPr>
              <a:t>(does not need to be valid) </a:t>
            </a: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Scan </a:t>
            </a:r>
            <a:r>
              <a:rPr lang="en-US" dirty="0">
                <a:latin typeface="Segoe UI" panose="020B0502040204020203" pitchFamily="34" charset="0"/>
                <a:cs typeface="Segoe UI" panose="020B0502040204020203" pitchFamily="34" charset="0"/>
              </a:rPr>
              <a:t>of Passport </a:t>
            </a:r>
            <a:r>
              <a:rPr lang="en-US" i="1" dirty="0">
                <a:latin typeface="Segoe UI" panose="020B0502040204020203" pitchFamily="34" charset="0"/>
                <a:cs typeface="Segoe UI" panose="020B0502040204020203" pitchFamily="34" charset="0"/>
              </a:rPr>
              <a:t>(must be valid/unexpired)</a:t>
            </a:r>
          </a:p>
          <a:p>
            <a:pPr>
              <a:buClr>
                <a:srgbClr val="0000FF"/>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Scan </a:t>
            </a:r>
            <a:r>
              <a:rPr lang="en-US" dirty="0">
                <a:latin typeface="Segoe UI" panose="020B0502040204020203" pitchFamily="34" charset="0"/>
                <a:cs typeface="Segoe UI" panose="020B0502040204020203" pitchFamily="34" charset="0"/>
              </a:rPr>
              <a:t>of New I-20 with OPT recommendation on page two</a:t>
            </a:r>
          </a:p>
          <a:p>
            <a:pPr marL="857250" lvl="2" indent="0">
              <a:buClr>
                <a:srgbClr val="0000FF"/>
              </a:buClr>
              <a:buNone/>
            </a:pPr>
            <a:r>
              <a:rPr lang="en-US" sz="1800" i="1" dirty="0">
                <a:latin typeface="Segoe UI" panose="020B0502040204020203" pitchFamily="34" charset="0"/>
                <a:cs typeface="Segoe UI" panose="020B0502040204020203" pitchFamily="34" charset="0"/>
              </a:rPr>
              <a:t>(provided to you after we review your application in ISSS)</a:t>
            </a:r>
          </a:p>
          <a:p>
            <a:pPr marL="0" indent="-400050">
              <a:buClr>
                <a:srgbClr val="0000FF"/>
              </a:buClr>
              <a:buSzPct val="75000"/>
              <a:buFont typeface="Wingdings" panose="05000000000000000000" pitchFamily="2" charset="2"/>
              <a:buChar char="q"/>
              <a:defRPr/>
            </a:pPr>
            <a:r>
              <a:rPr lang="en-US" i="1" dirty="0">
                <a:latin typeface="Segoe UI" panose="020B0502040204020203" pitchFamily="34" charset="0"/>
                <a:cs typeface="Segoe UI" panose="020B0502040204020203" pitchFamily="34" charset="0"/>
              </a:rPr>
              <a:t>If applicable, any EAD cards or employment records from previous </a:t>
            </a:r>
          </a:p>
          <a:p>
            <a:pPr marL="0" indent="0">
              <a:buClr>
                <a:srgbClr val="0000FF"/>
              </a:buClr>
              <a:buSzPct val="75000"/>
              <a:buNone/>
              <a:defRPr/>
            </a:pPr>
            <a:r>
              <a:rPr lang="en-US" i="1" dirty="0">
                <a:latin typeface="Segoe UI" panose="020B0502040204020203" pitchFamily="34" charset="0"/>
                <a:cs typeface="Segoe UI" panose="020B0502040204020203" pitchFamily="34" charset="0"/>
              </a:rPr>
              <a:t>	jobs in the </a:t>
            </a:r>
            <a:r>
              <a:rPr lang="en-US" i="1" dirty="0" smtClean="0">
                <a:latin typeface="Segoe UI" panose="020B0502040204020203" pitchFamily="34" charset="0"/>
                <a:cs typeface="Segoe UI" panose="020B0502040204020203" pitchFamily="34" charset="0"/>
              </a:rPr>
              <a:t>US</a:t>
            </a:r>
            <a:endParaRPr lang="en-US" i="1"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304800" y="457200"/>
            <a:ext cx="9144000" cy="762000"/>
          </a:xfrm>
        </p:spPr>
        <p:txBody>
          <a:bodyPr/>
          <a:lstStyle/>
          <a:p>
            <a:pPr algn="ctr"/>
            <a:r>
              <a:rPr lang="en-US" sz="4000" dirty="0" smtClean="0">
                <a:latin typeface="Segoe UI" panose="020B0502040204020203" pitchFamily="34" charset="0"/>
                <a:cs typeface="Segoe UI" panose="020B0502040204020203" pitchFamily="34" charset="0"/>
              </a:rPr>
              <a:t>Apply for OPT Online with USCIS</a:t>
            </a:r>
            <a:endParaRPr lang="en-US" sz="4000" dirty="0">
              <a:latin typeface="Segoe UI" panose="020B0502040204020203" pitchFamily="34" charset="0"/>
              <a:cs typeface="Segoe UI" panose="020B05020402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286000"/>
            <a:ext cx="1905000" cy="1905000"/>
          </a:xfrm>
          <a:prstGeom prst="rect">
            <a:avLst/>
          </a:prstGeom>
        </p:spPr>
      </p:pic>
      <p:sp>
        <p:nvSpPr>
          <p:cNvPr id="3" name="Right Arrow 2"/>
          <p:cNvSpPr/>
          <p:nvPr/>
        </p:nvSpPr>
        <p:spPr>
          <a:xfrm rot="17764401">
            <a:off x="6872707" y="4425537"/>
            <a:ext cx="1641925" cy="978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150787" y="5638800"/>
            <a:ext cx="3352800"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UFIC website – USCIS Application Process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69992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8125" y="152400"/>
            <a:ext cx="8686800" cy="5562599"/>
          </a:xfrm>
        </p:spPr>
        <p:txBody>
          <a:bodyPr>
            <a:noAutofit/>
          </a:bodyPr>
          <a:lstStyle/>
          <a:p>
            <a:pPr>
              <a:buClr>
                <a:schemeClr val="accent4"/>
              </a:buClr>
              <a:buFont typeface="Wingdings" panose="05000000000000000000" pitchFamily="2" charset="2"/>
              <a:buChar char="q"/>
            </a:pPr>
            <a:endParaRPr lang="en-US" dirty="0" smtClean="0">
              <a:latin typeface="Segoe UI" panose="020B0502040204020203" pitchFamily="34" charset="0"/>
              <a:cs typeface="Segoe UI" panose="020B0502040204020203" pitchFamily="34" charset="0"/>
            </a:endParaRPr>
          </a:p>
          <a:p>
            <a:pPr>
              <a:buClr>
                <a:schemeClr val="accent4"/>
              </a:buClr>
              <a:buFont typeface="Wingdings" panose="05000000000000000000" pitchFamily="2" charset="2"/>
              <a:buChar char="q"/>
            </a:pPr>
            <a:endParaRPr lang="en-US" dirty="0" smtClean="0">
              <a:latin typeface="Segoe UI" panose="020B0502040204020203" pitchFamily="34" charset="0"/>
              <a:cs typeface="Segoe UI" panose="020B0502040204020203" pitchFamily="34" charset="0"/>
            </a:endParaRPr>
          </a:p>
          <a:p>
            <a:pPr>
              <a:buClr>
                <a:schemeClr val="accent4"/>
              </a:buClr>
              <a:buFont typeface="Wingdings" panose="05000000000000000000" pitchFamily="2" charset="2"/>
              <a:buChar char="q"/>
            </a:pPr>
            <a:r>
              <a:rPr lang="en-US" dirty="0" smtClean="0">
                <a:latin typeface="Segoe UI" panose="020B0502040204020203" pitchFamily="34" charset="0"/>
                <a:cs typeface="Segoe UI" panose="020B0502040204020203" pitchFamily="34" charset="0"/>
              </a:rPr>
              <a:t>Apply online with USCIS at: </a:t>
            </a:r>
            <a:r>
              <a:rPr lang="en-US" dirty="0" smtClean="0">
                <a:latin typeface="Segoe UI" panose="020B0502040204020203" pitchFamily="34" charset="0"/>
                <a:cs typeface="Segoe UI" panose="020B0502040204020203" pitchFamily="34" charset="0"/>
                <a:hlinkClick r:id="rId2"/>
              </a:rPr>
              <a:t>https</a:t>
            </a:r>
            <a:r>
              <a:rPr lang="en-US" dirty="0">
                <a:latin typeface="Segoe UI" panose="020B0502040204020203" pitchFamily="34" charset="0"/>
                <a:cs typeface="Segoe UI" panose="020B0502040204020203" pitchFamily="34" charset="0"/>
                <a:hlinkClick r:id="rId2"/>
              </a:rPr>
              <a:t>://</a:t>
            </a:r>
            <a:r>
              <a:rPr lang="en-US" dirty="0" smtClean="0">
                <a:latin typeface="Segoe UI" panose="020B0502040204020203" pitchFamily="34" charset="0"/>
                <a:cs typeface="Segoe UI" panose="020B0502040204020203" pitchFamily="34" charset="0"/>
                <a:hlinkClick r:id="rId2"/>
              </a:rPr>
              <a:t>www.uscis.gov/i-765</a:t>
            </a:r>
            <a:r>
              <a:rPr lang="en-US" dirty="0" smtClean="0">
                <a:latin typeface="Segoe UI" panose="020B0502040204020203" pitchFamily="34" charset="0"/>
                <a:cs typeface="Segoe UI" panose="020B0502040204020203" pitchFamily="34" charset="0"/>
              </a:rPr>
              <a:t> </a:t>
            </a:r>
          </a:p>
          <a:p>
            <a:pPr>
              <a:buClr>
                <a:schemeClr val="accent4"/>
              </a:buClr>
              <a:buFont typeface="Wingdings" panose="05000000000000000000" pitchFamily="2" charset="2"/>
              <a:buChar char="q"/>
            </a:pPr>
            <a:r>
              <a:rPr lang="en-US" dirty="0">
                <a:latin typeface="Segoe UI" panose="020B0502040204020203" pitchFamily="34" charset="0"/>
                <a:cs typeface="Segoe UI" panose="020B0502040204020203" pitchFamily="34" charset="0"/>
              </a:rPr>
              <a:t>The receipt notice and the OPT card will be shipped to the address you provided on the I-765. Please scan and email a clear and legible copy of the OPT card to </a:t>
            </a:r>
            <a:r>
              <a:rPr lang="en-US" dirty="0">
                <a:latin typeface="Segoe UI" panose="020B0502040204020203" pitchFamily="34" charset="0"/>
                <a:cs typeface="Segoe UI" panose="020B0502040204020203" pitchFamily="34" charset="0"/>
                <a:hlinkClick r:id="rId3"/>
              </a:rPr>
              <a:t>UFIC-ISS@ufic.ufl.edu</a:t>
            </a:r>
            <a:r>
              <a:rPr lang="en-US" dirty="0">
                <a:latin typeface="Segoe UI" panose="020B0502040204020203" pitchFamily="34" charset="0"/>
                <a:cs typeface="Segoe UI" panose="020B0502040204020203" pitchFamily="34" charset="0"/>
              </a:rPr>
              <a:t> when you receive it. Be sure to include your UFID number in the email.</a:t>
            </a:r>
          </a:p>
          <a:p>
            <a:pPr marL="0" indent="0">
              <a:buClr>
                <a:schemeClr val="accent4"/>
              </a:buClr>
              <a:buNone/>
            </a:pPr>
            <a:endParaRPr lang="en-US" dirty="0">
              <a:latin typeface="Segoe UI" panose="020B0502040204020203" pitchFamily="34" charset="0"/>
              <a:cs typeface="Segoe UI" panose="020B0502040204020203" pitchFamily="34" charset="0"/>
            </a:endParaRPr>
          </a:p>
          <a:p>
            <a:pPr marL="0" indent="0">
              <a:lnSpc>
                <a:spcPct val="90000"/>
              </a:lnSpc>
              <a:buClr>
                <a:srgbClr val="0000FF"/>
              </a:buClr>
              <a:buSzPct val="75000"/>
              <a:buNone/>
            </a:pPr>
            <a:endParaRPr lang="en-US" dirty="0">
              <a:latin typeface="Segoe UI" panose="020B0502040204020203" pitchFamily="34" charset="0"/>
              <a:cs typeface="Segoe UI" panose="020B0502040204020203" pitchFamily="34" charset="0"/>
            </a:endParaRPr>
          </a:p>
          <a:p>
            <a:pPr marL="0" indent="0">
              <a:lnSpc>
                <a:spcPct val="90000"/>
              </a:lnSpc>
              <a:buClr>
                <a:srgbClr val="0000FF"/>
              </a:buClr>
              <a:buSzPct val="75000"/>
              <a:buNone/>
            </a:pPr>
            <a:r>
              <a:rPr lang="en-US" dirty="0">
                <a:latin typeface="Segoe UI" panose="020B0502040204020203" pitchFamily="34" charset="0"/>
                <a:cs typeface="Segoe UI" panose="020B0502040204020203" pitchFamily="34" charset="0"/>
              </a:rPr>
              <a:t>If you cannot graduate/complete your program by the expected program end date on your </a:t>
            </a:r>
            <a:r>
              <a:rPr lang="en-US" b="1" dirty="0">
                <a:latin typeface="Segoe UI" panose="020B0502040204020203" pitchFamily="34" charset="0"/>
                <a:cs typeface="Segoe UI" panose="020B0502040204020203" pitchFamily="34" charset="0"/>
              </a:rPr>
              <a:t>OPT endorsed I-20</a:t>
            </a:r>
            <a:r>
              <a:rPr lang="en-US" dirty="0">
                <a:latin typeface="Segoe UI" panose="020B0502040204020203" pitchFamily="34" charset="0"/>
                <a:cs typeface="Segoe UI" panose="020B0502040204020203" pitchFamily="34" charset="0"/>
              </a:rPr>
              <a:t>, contact your ISA at UFIC BEFORE your I-20 expires to determine your options, if any.</a:t>
            </a:r>
          </a:p>
        </p:txBody>
      </p:sp>
      <p:sp>
        <p:nvSpPr>
          <p:cNvPr id="5" name="Title 1"/>
          <p:cNvSpPr>
            <a:spLocks noGrp="1"/>
          </p:cNvSpPr>
          <p:nvPr>
            <p:ph type="title"/>
          </p:nvPr>
        </p:nvSpPr>
        <p:spPr>
          <a:xfrm>
            <a:off x="685800" y="152400"/>
            <a:ext cx="8229600" cy="838200"/>
          </a:xfrm>
        </p:spPr>
        <p:txBody>
          <a:bodyPr/>
          <a:lstStyle/>
          <a:p>
            <a:pPr algn="r"/>
            <a:r>
              <a:rPr lang="en-US" sz="2800" dirty="0">
                <a:latin typeface="Segoe UI" panose="020B0502040204020203" pitchFamily="34" charset="0"/>
                <a:cs typeface="Segoe UI" panose="020B0502040204020203" pitchFamily="34" charset="0"/>
              </a:rPr>
              <a:t>Applying for OPT, continued</a:t>
            </a:r>
          </a:p>
        </p:txBody>
      </p:sp>
    </p:spTree>
    <p:extLst>
      <p:ext uri="{BB962C8B-B14F-4D97-AF65-F5344CB8AC3E}">
        <p14:creationId xmlns:p14="http://schemas.microsoft.com/office/powerpoint/2010/main" val="10472165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371601"/>
            <a:ext cx="8686800" cy="3505200"/>
          </a:xfrm>
        </p:spPr>
        <p:txBody>
          <a:bodyPr>
            <a:normAutofit/>
          </a:bodyPr>
          <a:lstStyle/>
          <a:p>
            <a:pPr marL="0" indent="0" algn="ctr">
              <a:buClr>
                <a:srgbClr val="FF4A00"/>
              </a:buClr>
              <a:buNone/>
              <a:defRPr/>
            </a:pPr>
            <a:r>
              <a:rPr lang="en-US" sz="3600" dirty="0">
                <a:latin typeface="Segoe UI" panose="020B0502040204020203" pitchFamily="34" charset="0"/>
                <a:cs typeface="Segoe UI" panose="020B0502040204020203" pitchFamily="34" charset="0"/>
              </a:rPr>
              <a:t>Address Update, Employment Report, and Travel Requirements </a:t>
            </a:r>
          </a:p>
          <a:p>
            <a:pPr marL="0" indent="0" algn="ctr">
              <a:buClr>
                <a:srgbClr val="FF4A00"/>
              </a:buClr>
              <a:buNone/>
              <a:defRPr/>
            </a:pPr>
            <a:r>
              <a:rPr lang="en-US" sz="3600" dirty="0">
                <a:latin typeface="Segoe UI" panose="020B0502040204020203" pitchFamily="34" charset="0"/>
                <a:cs typeface="Segoe UI" panose="020B0502040204020203" pitchFamily="34" charset="0"/>
              </a:rPr>
              <a:t>while on Standard OPT </a:t>
            </a:r>
          </a:p>
        </p:txBody>
      </p:sp>
    </p:spTree>
    <p:extLst>
      <p:ext uri="{BB962C8B-B14F-4D97-AF65-F5344CB8AC3E}">
        <p14:creationId xmlns:p14="http://schemas.microsoft.com/office/powerpoint/2010/main" val="3108975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066800"/>
            <a:ext cx="9144000" cy="5486399"/>
          </a:xfrm>
        </p:spPr>
        <p:txBody>
          <a:bodyPr>
            <a:noAutofit/>
          </a:bodyPr>
          <a:lstStyle/>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must update your address within TEN days of moving</a:t>
            </a:r>
          </a:p>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must provide a physical address location; it cannot be a P.O. Box. </a:t>
            </a:r>
          </a:p>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Places to update your address:</a:t>
            </a:r>
          </a:p>
          <a:p>
            <a:pPr lvl="1">
              <a:buClr>
                <a:srgbClr val="0000FF"/>
              </a:buClr>
              <a:buSzPct val="75000"/>
              <a:buFont typeface="Wingdings" pitchFamily="2" charset="2"/>
              <a:buChar char="q"/>
            </a:pPr>
            <a:r>
              <a:rPr lang="en-US" sz="2000" dirty="0" err="1">
                <a:latin typeface="Segoe UI" panose="020B0502040204020203" pitchFamily="34" charset="0"/>
                <a:ea typeface="Segoe UI" panose="020B0502040204020203" pitchFamily="34" charset="0"/>
                <a:cs typeface="Segoe UI" panose="020B0502040204020203" pitchFamily="34" charset="0"/>
              </a:rPr>
              <a:t>OneUF</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hlinkClick r:id="rId2"/>
              </a:rPr>
              <a:t>https://internationalcenter.ufl.edu/international-students-scholars/additional-information/change-address</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USPS: </a:t>
            </a:r>
            <a:r>
              <a:rPr lang="en-US" sz="2000" dirty="0">
                <a:latin typeface="Segoe UI" panose="020B0502040204020203" pitchFamily="34" charset="0"/>
                <a:ea typeface="Segoe UI" panose="020B0502040204020203" pitchFamily="34" charset="0"/>
                <a:cs typeface="Segoe UI" panose="020B0502040204020203" pitchFamily="34" charset="0"/>
                <a:hlinkClick r:id="rId3"/>
              </a:rPr>
              <a:t>https://www.usa.gov/post-office</a:t>
            </a:r>
            <a:r>
              <a:rPr lang="en-US" sz="2000" dirty="0">
                <a:latin typeface="Segoe UI" panose="020B0502040204020203" pitchFamily="34" charset="0"/>
                <a:ea typeface="Segoe UI" panose="020B0502040204020203" pitchFamily="34" charset="0"/>
                <a:cs typeface="Segoe UI" panose="020B0502040204020203" pitchFamily="34" charset="0"/>
              </a:rPr>
              <a:t> </a:t>
            </a: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USCIS: </a:t>
            </a:r>
            <a:r>
              <a:rPr lang="en-US" sz="2000" dirty="0">
                <a:latin typeface="Segoe UI" panose="020B0502040204020203" pitchFamily="34" charset="0"/>
                <a:ea typeface="Segoe UI" panose="020B0502040204020203" pitchFamily="34" charset="0"/>
                <a:cs typeface="Segoe UI" panose="020B0502040204020203" pitchFamily="34" charset="0"/>
                <a:hlinkClick r:id="rId4"/>
              </a:rPr>
              <a:t>https://egov.uscis.gov/coa/displayCOAForm.do</a:t>
            </a:r>
            <a:r>
              <a:rPr lang="en-US" sz="2000" dirty="0">
                <a:latin typeface="Segoe UI" panose="020B0502040204020203" pitchFamily="34" charset="0"/>
                <a:ea typeface="Segoe UI" panose="020B0502040204020203" pitchFamily="34" charset="0"/>
                <a:cs typeface="Segoe UI" panose="020B0502040204020203" pitchFamily="34" charset="0"/>
              </a:rPr>
              <a:t> </a:t>
            </a:r>
          </a:p>
          <a:p>
            <a:pPr lvl="2">
              <a:buClr>
                <a:srgbClr val="0000FF"/>
              </a:buClr>
              <a:buSzPct val="75000"/>
              <a:buFont typeface="Wingdings" pitchFamily="2" charset="2"/>
              <a:buChar char="q"/>
            </a:pPr>
            <a:r>
              <a:rPr lang="en-US" sz="2000" i="1" dirty="0">
                <a:latin typeface="Segoe UI" panose="020B0502040204020203" pitchFamily="34" charset="0"/>
                <a:ea typeface="Segoe UI" panose="020B0502040204020203" pitchFamily="34" charset="0"/>
                <a:cs typeface="Segoe UI" panose="020B0502040204020203" pitchFamily="34" charset="0"/>
              </a:rPr>
              <a:t>If you move while your application is pending</a:t>
            </a: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SEVP Portal</a:t>
            </a:r>
          </a:p>
          <a:p>
            <a:pPr lvl="2">
              <a:buClr>
                <a:srgbClr val="0000FF"/>
              </a:buClr>
              <a:buSzPct val="75000"/>
              <a:buFont typeface="Wingdings" pitchFamily="2" charset="2"/>
              <a:buChar char="q"/>
            </a:pPr>
            <a:r>
              <a:rPr lang="en-US" sz="2000" i="1" dirty="0">
                <a:latin typeface="Segoe UI" panose="020B0502040204020203" pitchFamily="34" charset="0"/>
                <a:ea typeface="Segoe UI" panose="020B0502040204020203" pitchFamily="34" charset="0"/>
                <a:cs typeface="Segoe UI" panose="020B0502040204020203" pitchFamily="34" charset="0"/>
              </a:rPr>
              <a:t>Check GatorLink account for link emailed to you after your OPT is approved</a:t>
            </a:r>
          </a:p>
        </p:txBody>
      </p:sp>
      <p:sp>
        <p:nvSpPr>
          <p:cNvPr id="5"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Address Update</a:t>
            </a:r>
          </a:p>
        </p:txBody>
      </p:sp>
    </p:spTree>
    <p:extLst>
      <p:ext uri="{BB962C8B-B14F-4D97-AF65-F5344CB8AC3E}">
        <p14:creationId xmlns:p14="http://schemas.microsoft.com/office/powerpoint/2010/main" val="20051623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8686800" cy="5410200"/>
          </a:xfrm>
        </p:spPr>
        <p:txBody>
          <a:bodyPr>
            <a:noAutofit/>
          </a:bodyPr>
          <a:lstStyle/>
          <a:p>
            <a:pPr>
              <a:buClr>
                <a:srgbClr val="0000FF"/>
              </a:buClr>
              <a:buFont typeface="Wingdings" panose="05000000000000000000" pitchFamily="2" charset="2"/>
              <a:buChar char="q"/>
            </a:pPr>
            <a:r>
              <a:rPr lang="en-US" sz="2000" i="1" dirty="0">
                <a:latin typeface="Segoe UI" panose="020B0502040204020203" pitchFamily="34" charset="0"/>
                <a:ea typeface="Segoe UI" panose="020B0502040204020203" pitchFamily="34" charset="0"/>
                <a:cs typeface="Segoe UI" panose="020B0502040204020203" pitchFamily="34" charset="0"/>
              </a:rPr>
              <a:t>SEVP Portal: If OPT is approved, you will receive email from SEVP regarding the SEVP OPT Portal </a:t>
            </a:r>
            <a:r>
              <a:rPr lang="en-US" sz="2000" i="1" dirty="0" smtClean="0">
                <a:latin typeface="Segoe UI" panose="020B0502040204020203" pitchFamily="34" charset="0"/>
                <a:ea typeface="Segoe UI" panose="020B0502040204020203" pitchFamily="34" charset="0"/>
                <a:cs typeface="Segoe UI" panose="020B0502040204020203" pitchFamily="34" charset="0"/>
              </a:rPr>
              <a:t>on or around the start date on </a:t>
            </a:r>
            <a:r>
              <a:rPr lang="en-US" sz="2000" i="1" dirty="0">
                <a:latin typeface="Segoe UI" panose="020B0502040204020203" pitchFamily="34" charset="0"/>
                <a:ea typeface="Segoe UI" panose="020B0502040204020203" pitchFamily="34" charset="0"/>
                <a:cs typeface="Segoe UI" panose="020B0502040204020203" pitchFamily="34" charset="0"/>
              </a:rPr>
              <a:t>the OPT Card</a:t>
            </a:r>
          </a:p>
          <a:p>
            <a:pPr lvl="1">
              <a:buClr>
                <a:srgbClr val="0000FF"/>
              </a:buClr>
              <a:buFont typeface="Wingdings" panose="05000000000000000000" pitchFamily="2" charset="2"/>
              <a:buChar char="q"/>
            </a:pPr>
            <a:r>
              <a:rPr lang="en-US" sz="2000" i="1" dirty="0">
                <a:latin typeface="Segoe UI" panose="020B0502040204020203" pitchFamily="34" charset="0"/>
                <a:ea typeface="Segoe UI" panose="020B0502040204020203" pitchFamily="34" charset="0"/>
                <a:cs typeface="Segoe UI" panose="020B0502040204020203" pitchFamily="34" charset="0"/>
              </a:rPr>
              <a:t>The email will have a link to create your portal account. You must create the account within 14 days of receiving the email. </a:t>
            </a:r>
          </a:p>
          <a:p>
            <a:pPr>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must create and use the SEVP Portal account to report your information while on OPT</a:t>
            </a:r>
          </a:p>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Update your </a:t>
            </a:r>
            <a:r>
              <a:rPr lang="en-US" sz="2000" b="1" dirty="0">
                <a:latin typeface="Segoe UI" panose="020B0502040204020203" pitchFamily="34" charset="0"/>
                <a:ea typeface="Segoe UI" panose="020B0502040204020203" pitchFamily="34" charset="0"/>
                <a:cs typeface="Segoe UI" panose="020B0502040204020203" pitchFamily="34" charset="0"/>
              </a:rPr>
              <a:t>personal information</a:t>
            </a:r>
            <a:r>
              <a:rPr lang="en-US" sz="2000" dirty="0">
                <a:latin typeface="Segoe UI" panose="020B0502040204020203" pitchFamily="34" charset="0"/>
                <a:ea typeface="Segoe UI" panose="020B0502040204020203" pitchFamily="34" charset="0"/>
                <a:cs typeface="Segoe UI" panose="020B0502040204020203" pitchFamily="34" charset="0"/>
              </a:rPr>
              <a:t>: home address, phone number, email, etc.</a:t>
            </a:r>
          </a:p>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Any SEVP Portal issues, send email to </a:t>
            </a:r>
          </a:p>
          <a:p>
            <a:pPr marL="457200" lvl="1" indent="0">
              <a:buClr>
                <a:srgbClr val="0000FF"/>
              </a:buClr>
              <a:buNone/>
            </a:pPr>
            <a:r>
              <a:rPr lang="en-US" sz="2000" dirty="0">
                <a:latin typeface="Segoe UI" panose="020B0502040204020203" pitchFamily="34" charset="0"/>
                <a:ea typeface="Segoe UI" panose="020B0502040204020203" pitchFamily="34" charset="0"/>
                <a:cs typeface="Segoe UI" panose="020B0502040204020203" pitchFamily="34" charset="0"/>
                <a:hlinkClick r:id="rId2"/>
              </a:rPr>
              <a:t>UFIC-ISS@ufic.ufl.edu</a:t>
            </a:r>
            <a:r>
              <a:rPr lang="en-US" sz="2000" dirty="0">
                <a:latin typeface="Segoe UI" panose="020B0502040204020203" pitchFamily="34" charset="0"/>
                <a:ea typeface="Segoe UI" panose="020B0502040204020203" pitchFamily="34" charset="0"/>
                <a:cs typeface="Segoe UI" panose="020B0502040204020203" pitchFamily="34" charset="0"/>
              </a:rPr>
              <a:t> and include your UFID#</a:t>
            </a:r>
          </a:p>
        </p:txBody>
      </p:sp>
      <p:sp>
        <p:nvSpPr>
          <p:cNvPr id="5" name="Title 1"/>
          <p:cNvSpPr>
            <a:spLocks noGrp="1"/>
          </p:cNvSpPr>
          <p:nvPr>
            <p:ph type="title"/>
          </p:nvPr>
        </p:nvSpPr>
        <p:spPr>
          <a:xfrm>
            <a:off x="685800" y="228600"/>
            <a:ext cx="7848600" cy="685800"/>
          </a:xfrm>
        </p:spPr>
        <p:txBody>
          <a:bodyPr/>
          <a:lstStyle/>
          <a:p>
            <a:pPr algn="ctr"/>
            <a:r>
              <a:rPr lang="en-US" sz="4000" dirty="0">
                <a:latin typeface="Segoe UI" panose="020B0502040204020203" pitchFamily="34" charset="0"/>
                <a:cs typeface="Segoe UI" panose="020B0502040204020203" pitchFamily="34" charset="0"/>
              </a:rPr>
              <a:t>OPT Reporting Information</a:t>
            </a:r>
          </a:p>
        </p:txBody>
      </p:sp>
    </p:spTree>
    <p:extLst>
      <p:ext uri="{BB962C8B-B14F-4D97-AF65-F5344CB8AC3E}">
        <p14:creationId xmlns:p14="http://schemas.microsoft.com/office/powerpoint/2010/main" val="2905941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525" y="1063625"/>
            <a:ext cx="9144000" cy="5791200"/>
          </a:xfrm>
        </p:spPr>
        <p:txBody>
          <a:bodyPr>
            <a:noAutofit/>
          </a:bodyPr>
          <a:lstStyle/>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Update your </a:t>
            </a:r>
            <a:r>
              <a:rPr lang="en-US" sz="2000" b="1" dirty="0">
                <a:latin typeface="Segoe UI" panose="020B0502040204020203" pitchFamily="34" charset="0"/>
                <a:ea typeface="Segoe UI" panose="020B0502040204020203" pitchFamily="34" charset="0"/>
                <a:cs typeface="Segoe UI" panose="020B0502040204020203" pitchFamily="34" charset="0"/>
              </a:rPr>
              <a:t>employment information</a:t>
            </a:r>
            <a:r>
              <a:rPr lang="en-US" sz="2000" dirty="0">
                <a:latin typeface="Segoe UI" panose="020B0502040204020203" pitchFamily="34" charset="0"/>
                <a:ea typeface="Segoe UI" panose="020B0502040204020203" pitchFamily="34" charset="0"/>
                <a:cs typeface="Segoe UI" panose="020B0502040204020203" pitchFamily="34" charset="0"/>
              </a:rPr>
              <a:t>: </a:t>
            </a:r>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dirty="0" smtClean="0">
                <a:latin typeface="Segoe UI" panose="020B0502040204020203" pitchFamily="34" charset="0"/>
                <a:ea typeface="Segoe UI" panose="020B0502040204020203" pitchFamily="34" charset="0"/>
                <a:cs typeface="Segoe UI" panose="020B0502040204020203" pitchFamily="34" charset="0"/>
              </a:rPr>
              <a:t>- Employer/Company Name</a:t>
            </a:r>
            <a:endParaRPr lang="en-US" dirty="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dirty="0" smtClean="0">
                <a:latin typeface="Segoe UI" panose="020B0502040204020203" pitchFamily="34" charset="0"/>
                <a:ea typeface="Segoe UI" panose="020B0502040204020203" pitchFamily="34" charset="0"/>
                <a:cs typeface="Segoe UI" panose="020B0502040204020203" pitchFamily="34" charset="0"/>
              </a:rPr>
              <a:t>	- Employer/Company Address</a:t>
            </a:r>
            <a:endParaRPr lang="en-US" dirty="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dirty="0" smtClean="0">
                <a:latin typeface="Segoe UI" panose="020B0502040204020203" pitchFamily="34" charset="0"/>
                <a:ea typeface="Segoe UI" panose="020B0502040204020203" pitchFamily="34" charset="0"/>
                <a:cs typeface="Segoe UI" panose="020B0502040204020203" pitchFamily="34" charset="0"/>
              </a:rPr>
              <a:t>	- Job Title</a:t>
            </a:r>
            <a:endParaRPr lang="en-US" dirty="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dirty="0" smtClean="0">
                <a:latin typeface="Segoe UI" panose="020B0502040204020203" pitchFamily="34" charset="0"/>
                <a:ea typeface="Segoe UI" panose="020B0502040204020203" pitchFamily="34" charset="0"/>
                <a:cs typeface="Segoe UI" panose="020B0502040204020203" pitchFamily="34" charset="0"/>
              </a:rPr>
              <a:t>	- Full/Part </a:t>
            </a:r>
            <a:r>
              <a:rPr lang="en-US" dirty="0">
                <a:latin typeface="Segoe UI" panose="020B0502040204020203" pitchFamily="34" charset="0"/>
                <a:ea typeface="Segoe UI" panose="020B0502040204020203" pitchFamily="34" charset="0"/>
                <a:cs typeface="Segoe UI" panose="020B0502040204020203" pitchFamily="34" charset="0"/>
              </a:rPr>
              <a:t>time </a:t>
            </a:r>
            <a:r>
              <a:rPr lang="en-US" i="1" dirty="0">
                <a:latin typeface="Segoe UI" panose="020B0502040204020203" pitchFamily="34" charset="0"/>
                <a:ea typeface="Segoe UI" panose="020B0502040204020203" pitchFamily="34" charset="0"/>
                <a:cs typeface="Segoe UI" panose="020B0502040204020203" pitchFamily="34" charset="0"/>
              </a:rPr>
              <a:t>(must work at least 20 </a:t>
            </a:r>
            <a:r>
              <a:rPr lang="en-US" i="1" dirty="0" smtClean="0">
                <a:latin typeface="Segoe UI" panose="020B0502040204020203" pitchFamily="34" charset="0"/>
                <a:ea typeface="Segoe UI" panose="020B0502040204020203" pitchFamily="34" charset="0"/>
                <a:cs typeface="Segoe UI" panose="020B0502040204020203" pitchFamily="34" charset="0"/>
              </a:rPr>
              <a:t>hours/week which is considered full time </a:t>
            </a:r>
            <a:endParaRPr lang="en-US" i="1" dirty="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b="1" dirty="0" smtClean="0">
                <a:latin typeface="Segoe UI" panose="020B0502040204020203" pitchFamily="34" charset="0"/>
                <a:ea typeface="Segoe UI" panose="020B0502040204020203" pitchFamily="34" charset="0"/>
                <a:cs typeface="Segoe UI" panose="020B0502040204020203" pitchFamily="34" charset="0"/>
              </a:rPr>
              <a:t>	- </a:t>
            </a:r>
            <a:r>
              <a:rPr lang="en-US" dirty="0" smtClean="0">
                <a:latin typeface="Segoe UI" panose="020B0502040204020203" pitchFamily="34" charset="0"/>
                <a:ea typeface="Segoe UI" panose="020B0502040204020203" pitchFamily="34" charset="0"/>
                <a:cs typeface="Segoe UI" panose="020B0502040204020203" pitchFamily="34" charset="0"/>
              </a:rPr>
              <a:t>Employment </a:t>
            </a:r>
            <a:r>
              <a:rPr lang="en-US" dirty="0">
                <a:latin typeface="Segoe UI" panose="020B0502040204020203" pitchFamily="34" charset="0"/>
                <a:ea typeface="Segoe UI" panose="020B0502040204020203" pitchFamily="34" charset="0"/>
                <a:cs typeface="Segoe UI" panose="020B0502040204020203" pitchFamily="34" charset="0"/>
              </a:rPr>
              <a:t>Start Date </a:t>
            </a:r>
            <a:r>
              <a:rPr lang="en-US" i="1" dirty="0">
                <a:latin typeface="Segoe UI" panose="020B0502040204020203" pitchFamily="34" charset="0"/>
                <a:ea typeface="Segoe UI" panose="020B0502040204020203" pitchFamily="34" charset="0"/>
                <a:cs typeface="Segoe UI" panose="020B0502040204020203" pitchFamily="34" charset="0"/>
              </a:rPr>
              <a:t>(the day you started the job)</a:t>
            </a:r>
            <a:r>
              <a:rPr lang="en-US" dirty="0">
                <a:latin typeface="Segoe UI" panose="020B0502040204020203" pitchFamily="34" charset="0"/>
                <a:ea typeface="Segoe UI" panose="020B0502040204020203" pitchFamily="34" charset="0"/>
                <a:cs typeface="Segoe UI" panose="020B0502040204020203" pitchFamily="34" charset="0"/>
              </a:rPr>
              <a:t>, </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marL="457200" lvl="1" indent="0">
              <a:buClr>
                <a:srgbClr val="0000FF"/>
              </a:buClr>
              <a:buNone/>
            </a:pPr>
            <a:r>
              <a:rPr lang="en-US" dirty="0" smtClean="0">
                <a:latin typeface="Segoe UI" panose="020B0502040204020203" pitchFamily="34" charset="0"/>
                <a:ea typeface="Segoe UI" panose="020B0502040204020203" pitchFamily="34" charset="0"/>
                <a:cs typeface="Segoe UI" panose="020B0502040204020203" pitchFamily="34" charset="0"/>
              </a:rPr>
              <a:t>	- Employment </a:t>
            </a:r>
            <a:r>
              <a:rPr lang="en-US" dirty="0">
                <a:latin typeface="Segoe UI" panose="020B0502040204020203" pitchFamily="34" charset="0"/>
                <a:ea typeface="Segoe UI" panose="020B0502040204020203" pitchFamily="34" charset="0"/>
                <a:cs typeface="Segoe UI" panose="020B0502040204020203" pitchFamily="34" charset="0"/>
              </a:rPr>
              <a:t>End Date </a:t>
            </a:r>
            <a:r>
              <a:rPr lang="en-US" i="1" dirty="0">
                <a:latin typeface="Segoe UI" panose="020B0502040204020203" pitchFamily="34" charset="0"/>
                <a:ea typeface="Segoe UI" panose="020B0502040204020203" pitchFamily="34" charset="0"/>
                <a:cs typeface="Segoe UI" panose="020B0502040204020203" pitchFamily="34" charset="0"/>
              </a:rPr>
              <a:t>(the day you ended the job, if your job offer has an end date or if </a:t>
            </a:r>
            <a:r>
              <a:rPr lang="en-US" i="1" dirty="0" smtClean="0">
                <a:latin typeface="Segoe UI" panose="020B0502040204020203" pitchFamily="34" charset="0"/>
                <a:ea typeface="Segoe UI" panose="020B0502040204020203" pitchFamily="34" charset="0"/>
                <a:cs typeface="Segoe UI" panose="020B0502040204020203" pitchFamily="34" charset="0"/>
              </a:rPr>
              <a:t>  you </a:t>
            </a:r>
            <a:r>
              <a:rPr lang="en-US" i="1" dirty="0">
                <a:latin typeface="Segoe UI" panose="020B0502040204020203" pitchFamily="34" charset="0"/>
                <a:ea typeface="Segoe UI" panose="020B0502040204020203" pitchFamily="34" charset="0"/>
                <a:cs typeface="Segoe UI" panose="020B0502040204020203" pitchFamily="34" charset="0"/>
              </a:rPr>
              <a:t>are ending one job and starting a new one</a:t>
            </a:r>
            <a:r>
              <a:rPr lang="en-US" i="1" dirty="0" smtClean="0">
                <a:latin typeface="Segoe UI" panose="020B0502040204020203" pitchFamily="34" charset="0"/>
                <a:ea typeface="Segoe UI" panose="020B0502040204020203" pitchFamily="34" charset="0"/>
                <a:cs typeface="Segoe UI" panose="020B0502040204020203" pitchFamily="34" charset="0"/>
              </a:rPr>
              <a:t>)</a:t>
            </a:r>
          </a:p>
          <a:p>
            <a:pPr lvl="1">
              <a:buClr>
                <a:srgbClr val="0000FF"/>
              </a:buClr>
              <a:buFont typeface="Wingdings" panose="05000000000000000000" pitchFamily="2" charset="2"/>
              <a:buChar char="q"/>
            </a:pPr>
            <a:r>
              <a:rPr lang="en-US" i="1" dirty="0" smtClean="0">
                <a:latin typeface="Segoe UI" panose="020B0502040204020203" pitchFamily="34" charset="0"/>
                <a:ea typeface="Segoe UI" panose="020B0502040204020203" pitchFamily="34" charset="0"/>
                <a:cs typeface="Segoe UI" panose="020B0502040204020203" pitchFamily="34" charset="0"/>
              </a:rPr>
              <a:t>“</a:t>
            </a:r>
            <a:r>
              <a:rPr lang="en-US" i="1" dirty="0">
                <a:latin typeface="Segoe UI" panose="020B0502040204020203" pitchFamily="34" charset="0"/>
                <a:ea typeface="Segoe UI" panose="020B0502040204020203" pitchFamily="34" charset="0"/>
                <a:cs typeface="Segoe UI" panose="020B0502040204020203" pitchFamily="34" charset="0"/>
              </a:rPr>
              <a:t>Relation to Field of Study: Explain how this job directly relates to the degree that qualified you for this OPT.”</a:t>
            </a:r>
            <a:endParaRPr lang="en-US" dirty="0">
              <a:latin typeface="Segoe UI" panose="020B0502040204020203" pitchFamily="34" charset="0"/>
              <a:ea typeface="Segoe UI" panose="020B0502040204020203" pitchFamily="34" charset="0"/>
              <a:cs typeface="Segoe UI" panose="020B0502040204020203" pitchFamily="34" charset="0"/>
            </a:endParaRPr>
          </a:p>
          <a:p>
            <a:pPr lvl="2">
              <a:buClr>
                <a:srgbClr val="0000FF"/>
              </a:buClr>
              <a:buFont typeface="Wingdings" panose="05000000000000000000" pitchFamily="2" charset="2"/>
              <a:buChar char="q"/>
            </a:pPr>
            <a:r>
              <a:rPr lang="en-US" sz="1800" dirty="0">
                <a:latin typeface="Segoe UI" panose="020B0502040204020203" pitchFamily="34" charset="0"/>
                <a:ea typeface="Segoe UI" panose="020B0502040204020203" pitchFamily="34" charset="0"/>
                <a:cs typeface="Segoe UI" panose="020B0502040204020203" pitchFamily="34" charset="0"/>
              </a:rPr>
              <a:t>Describe 3-5 of your job duties and explain how the employment is directly related to your major field of study.</a:t>
            </a:r>
          </a:p>
          <a:p>
            <a:pPr lvl="2">
              <a:buClr>
                <a:srgbClr val="0000FF"/>
              </a:buClr>
              <a:buFont typeface="Wingdings" panose="05000000000000000000" pitchFamily="2" charset="2"/>
              <a:buChar char="q"/>
            </a:pPr>
            <a:r>
              <a:rPr lang="en-US" sz="1800" dirty="0">
                <a:latin typeface="Segoe UI" panose="020B0502040204020203" pitchFamily="34" charset="0"/>
                <a:ea typeface="Segoe UI" panose="020B0502040204020203" pitchFamily="34" charset="0"/>
                <a:cs typeface="Segoe UI" panose="020B0502040204020203" pitchFamily="34" charset="0"/>
              </a:rPr>
              <a:t>Aim for 3-4 sentences, written as paragraphs, rather than list/bullet points.</a:t>
            </a:r>
          </a:p>
        </p:txBody>
      </p:sp>
      <p:sp>
        <p:nvSpPr>
          <p:cNvPr id="5" name="Title 1"/>
          <p:cNvSpPr>
            <a:spLocks noGrp="1"/>
          </p:cNvSpPr>
          <p:nvPr>
            <p:ph type="title"/>
          </p:nvPr>
        </p:nvSpPr>
        <p:spPr>
          <a:xfrm>
            <a:off x="609600" y="213191"/>
            <a:ext cx="7848600" cy="685800"/>
          </a:xfrm>
        </p:spPr>
        <p:txBody>
          <a:bodyPr/>
          <a:lstStyle/>
          <a:p>
            <a:pPr algn="ctr"/>
            <a:r>
              <a:rPr lang="en-US" sz="4000" dirty="0">
                <a:latin typeface="Segoe UI" panose="020B0502040204020203" pitchFamily="34" charset="0"/>
                <a:cs typeface="Segoe UI" panose="020B0502040204020203" pitchFamily="34" charset="0"/>
              </a:rPr>
              <a:t>OPT Reporting Information</a:t>
            </a:r>
          </a:p>
        </p:txBody>
      </p:sp>
      <p:sp>
        <p:nvSpPr>
          <p:cNvPr id="2" name="TextBox 1"/>
          <p:cNvSpPr txBox="1"/>
          <p:nvPr/>
        </p:nvSpPr>
        <p:spPr>
          <a:xfrm>
            <a:off x="381000" y="838200"/>
            <a:ext cx="64389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Segoe UI" panose="020B0502040204020203" pitchFamily="34" charset="0"/>
                <a:cs typeface="Segoe UI" panose="020B0502040204020203" pitchFamily="34" charset="0"/>
              </a:rPr>
              <a:t>You must report your employment within </a:t>
            </a:r>
            <a:r>
              <a:rPr lang="en-US" b="1" dirty="0" smtClean="0">
                <a:latin typeface="Segoe UI" panose="020B0502040204020203" pitchFamily="34" charset="0"/>
                <a:cs typeface="Segoe UI" panose="020B0502040204020203" pitchFamily="34" charset="0"/>
              </a:rPr>
              <a:t>10 days </a:t>
            </a:r>
            <a:r>
              <a:rPr lang="en-US" dirty="0" smtClean="0">
                <a:latin typeface="Segoe UI" panose="020B0502040204020203" pitchFamily="34" charset="0"/>
                <a:cs typeface="Segoe UI" panose="020B0502040204020203" pitchFamily="34" charset="0"/>
              </a:rPr>
              <a:t>of your employment start date </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8123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14400"/>
            <a:ext cx="8686800" cy="5638799"/>
          </a:xfrm>
        </p:spPr>
        <p:txBody>
          <a:bodyPr>
            <a:noAutofit/>
          </a:bodyPr>
          <a:lstStyle/>
          <a:p>
            <a:pPr>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You are still on an F1 Student Visa </a:t>
            </a:r>
          </a:p>
          <a:p>
            <a:pPr>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Traveling out of the US is always risky, but if you choose to do so, in order to return to the U.S. you must have</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Valid Passport (valid at least 6 months beyond entry date)</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Valid F1 Student Visa</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I-20 (which has been endorsed for OPT)</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Valid travel signature (valid for 6 months from date signed)</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Employment Authorization Document (EAD/OPT card)</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Letter of Employment (on employer’s letterhead, stating your name, job title, brief description of duties, and a general idea of OPT start date; if you have already started, a letter confirming employment and knowledge of your travel plans)</a:t>
            </a:r>
          </a:p>
          <a:p>
            <a:pPr lvl="1">
              <a:lnSpc>
                <a:spcPct val="90000"/>
              </a:lnSpc>
              <a:buClr>
                <a:srgbClr val="0000FF"/>
              </a:buClr>
              <a:buSzPct val="75000"/>
              <a:buFont typeface="Wingdings" pitchFamily="2" charset="2"/>
              <a:buChar char="q"/>
            </a:pPr>
            <a:r>
              <a:rPr lang="en-US" sz="2000" dirty="0">
                <a:latin typeface="Segoe UI" panose="020B0502040204020203" pitchFamily="34" charset="0"/>
                <a:cs typeface="Segoe UI" panose="020B0502040204020203" pitchFamily="34" charset="0"/>
              </a:rPr>
              <a:t>2-3 recent pay stubs</a:t>
            </a:r>
          </a:p>
          <a:p>
            <a:pPr marL="57150" indent="0">
              <a:lnSpc>
                <a:spcPct val="90000"/>
              </a:lnSpc>
              <a:buClr>
                <a:srgbClr val="0000FF"/>
              </a:buClr>
              <a:buSzPct val="75000"/>
              <a:buNone/>
            </a:pPr>
            <a:r>
              <a:rPr lang="en-US" sz="2000" dirty="0">
                <a:latin typeface="Segoe UI" panose="020B0502040204020203" pitchFamily="34" charset="0"/>
                <a:cs typeface="Segoe UI" panose="020B0502040204020203" pitchFamily="34" charset="0"/>
              </a:rPr>
              <a:t>*Dependents must have their own I-20, passport, F2 visa and copy of the F1’s I-20, OPT card and employment letter</a:t>
            </a:r>
          </a:p>
          <a:p>
            <a:pPr marL="57150" indent="0">
              <a:lnSpc>
                <a:spcPct val="90000"/>
              </a:lnSpc>
              <a:buClr>
                <a:srgbClr val="0000FF"/>
              </a:buClr>
              <a:buSzPct val="75000"/>
              <a:buNone/>
            </a:pPr>
            <a:r>
              <a:rPr lang="en-US" sz="2000" dirty="0">
                <a:latin typeface="Segoe UI" panose="020B0502040204020203" pitchFamily="34" charset="0"/>
                <a:cs typeface="Segoe UI" panose="020B0502040204020203" pitchFamily="34" charset="0"/>
              </a:rPr>
              <a:t>**Not recommended to travel once I-20 expired and OPT is still pending</a:t>
            </a:r>
          </a:p>
        </p:txBody>
      </p:sp>
      <p:sp>
        <p:nvSpPr>
          <p:cNvPr id="5" name="Title 1"/>
          <p:cNvSpPr>
            <a:spLocks noGrp="1"/>
          </p:cNvSpPr>
          <p:nvPr>
            <p:ph type="title"/>
          </p:nvPr>
        </p:nvSpPr>
        <p:spPr>
          <a:xfrm>
            <a:off x="685800" y="152400"/>
            <a:ext cx="7848600" cy="685800"/>
          </a:xfrm>
        </p:spPr>
        <p:txBody>
          <a:bodyPr/>
          <a:lstStyle/>
          <a:p>
            <a:pPr algn="ctr"/>
            <a:r>
              <a:rPr lang="en-US" sz="4000" dirty="0">
                <a:latin typeface="Segoe UI" panose="020B0502040204020203" pitchFamily="34" charset="0"/>
                <a:cs typeface="Segoe UI" panose="020B0502040204020203" pitchFamily="34" charset="0"/>
              </a:rPr>
              <a:t>Travel During OPT</a:t>
            </a:r>
          </a:p>
        </p:txBody>
      </p:sp>
    </p:spTree>
    <p:extLst>
      <p:ext uri="{BB962C8B-B14F-4D97-AF65-F5344CB8AC3E}">
        <p14:creationId xmlns:p14="http://schemas.microsoft.com/office/powerpoint/2010/main" val="31356343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990600"/>
            <a:ext cx="7848600" cy="838200"/>
          </a:xfrm>
        </p:spPr>
        <p:txBody>
          <a:bodyPr/>
          <a:lstStyle/>
          <a:p>
            <a:pPr algn="ctr"/>
            <a:r>
              <a:rPr lang="en-US" sz="2800" dirty="0">
                <a:latin typeface="Segoe UI" panose="020B0502040204020203" pitchFamily="34" charset="0"/>
                <a:cs typeface="Segoe UI" panose="020B0502040204020203" pitchFamily="34" charset="0"/>
              </a:rPr>
              <a:t>Standard OPT Questions?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38325"/>
            <a:ext cx="2286000" cy="2286000"/>
          </a:xfrm>
          <a:prstGeom prst="rect">
            <a:avLst/>
          </a:prstGeom>
        </p:spPr>
      </p:pic>
      <p:sp>
        <p:nvSpPr>
          <p:cNvPr id="3" name="TextBox 2"/>
          <p:cNvSpPr txBox="1"/>
          <p:nvPr/>
        </p:nvSpPr>
        <p:spPr>
          <a:xfrm>
            <a:off x="3810000" y="2534335"/>
            <a:ext cx="3962400"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Scan to access the UFIC I-20 OPT Recommendation webpage</a:t>
            </a:r>
            <a:endParaRPr lang="en-US" dirty="0">
              <a:latin typeface="Segoe UI" panose="020B0502040204020203" pitchFamily="34" charset="0"/>
              <a:cs typeface="Segoe UI" panose="020B0502040204020203" pitchFamily="34" charset="0"/>
            </a:endParaRPr>
          </a:p>
        </p:txBody>
      </p:sp>
      <p:sp>
        <p:nvSpPr>
          <p:cNvPr id="4" name="Right Arrow 3"/>
          <p:cNvSpPr/>
          <p:nvPr/>
        </p:nvSpPr>
        <p:spPr>
          <a:xfrm rot="10800000">
            <a:off x="2905125" y="2494865"/>
            <a:ext cx="609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4126" y="4267200"/>
            <a:ext cx="2200274" cy="2200274"/>
          </a:xfrm>
          <a:prstGeom prst="rect">
            <a:avLst/>
          </a:prstGeom>
        </p:spPr>
      </p:pic>
      <p:sp>
        <p:nvSpPr>
          <p:cNvPr id="7" name="Right Arrow 6"/>
          <p:cNvSpPr/>
          <p:nvPr/>
        </p:nvSpPr>
        <p:spPr>
          <a:xfrm>
            <a:off x="4953000" y="4953000"/>
            <a:ext cx="1066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19250" y="5044171"/>
            <a:ext cx="3505200"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UFIC website – USCIS online application information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7216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6"/>
          <p:cNvSpPr txBox="1">
            <a:spLocks/>
          </p:cNvSpPr>
          <p:nvPr/>
        </p:nvSpPr>
        <p:spPr>
          <a:xfrm>
            <a:off x="4191000" y="533400"/>
            <a:ext cx="4419600" cy="616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dirty="0">
              <a:ln>
                <a:noFill/>
              </a:ln>
              <a:solidFill>
                <a:prstClr val="black"/>
              </a:solidFill>
              <a:effectLst/>
              <a:uLnTx/>
              <a:uFillTx/>
              <a:latin typeface="Rockwell" panose="02060603020205020403" pitchFamily="18" charset="0"/>
              <a:ea typeface="Batang" panose="02030600000101010101" pitchFamily="18" charset="-127"/>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Keira Simmonds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Career Connections Center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Sr. Assistant Director for Campus Engagement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i="1" dirty="0">
                <a:solidFill>
                  <a:prstClr val="white"/>
                </a:solidFill>
                <a:latin typeface="Segoe UI" panose="020B0502040204020203" pitchFamily="34" charset="0"/>
                <a:ea typeface="Batang" panose="02030600000101010101" pitchFamily="18" charset="-127"/>
                <a:cs typeface="Segoe UI" panose="020B0502040204020203" pitchFamily="34" charset="0"/>
              </a:rPr>
              <a:t>KSimmonds@ufsa.ufl.edu</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Steve Ghulamani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International Student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1" u="none" strike="noStrike" kern="1200" cap="none" spc="0" normalizeH="0" baseline="0" noProof="0" dirty="0">
                <a:ln>
                  <a:noFill/>
                </a:ln>
                <a:solidFill>
                  <a:prstClr val="white"/>
                </a:solidFill>
                <a:effectLst/>
                <a:uLnTx/>
                <a:uFillTx/>
                <a:latin typeface="Segoe UI" panose="020B0502040204020203" pitchFamily="34" charset="0"/>
                <a:cs typeface="Segoe UI" panose="020B0502040204020203" pitchFamily="34" charset="0"/>
              </a:rPr>
              <a:t>F1 International Student Advisor, Surnames K &amp; L</a:t>
            </a:r>
            <a:endParaRPr kumimoji="0" lang="en-US" sz="2000" b="0" i="1"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hlinkClick r:id="rId3"/>
              </a:rPr>
              <a:t>Contact Your Advisor</a:t>
            </a: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 </a:t>
            </a: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https://internationalcenter.ufl.edu/</a:t>
            </a:r>
            <a:b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b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Batang" panose="02030600000101010101" pitchFamily="18" charset="-127"/>
                <a:cs typeface="Segoe UI" panose="020B0502040204020203" pitchFamily="34" charset="0"/>
              </a:rPr>
              <a:t>f-1-student/contact-advisor </a:t>
            </a:r>
          </a:p>
        </p:txBody>
      </p:sp>
      <p:pic>
        <p:nvPicPr>
          <p:cNvPr id="3" name="Picture 2" descr="A person wearing glasses&#10;&#10;Description automatically generated with medium confidence">
            <a:extLst>
              <a:ext uri="{FF2B5EF4-FFF2-40B4-BE49-F238E27FC236}">
                <a16:creationId xmlns:a16="http://schemas.microsoft.com/office/drawing/2014/main" id="{7B193B5E-6A2D-4592-A568-B94ACC0CE9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420" y="838200"/>
            <a:ext cx="2133600" cy="2133600"/>
          </a:xfrm>
          <a:prstGeom prst="rect">
            <a:avLst/>
          </a:prstGeom>
        </p:spPr>
      </p:pic>
      <p:pic>
        <p:nvPicPr>
          <p:cNvPr id="2050" name="Picture 2" descr="Steve Ghulamani">
            <a:extLst>
              <a:ext uri="{FF2B5EF4-FFF2-40B4-BE49-F238E27FC236}">
                <a16:creationId xmlns:a16="http://schemas.microsoft.com/office/drawing/2014/main" id="{35E2FD05-516B-45E2-9DD1-A9A8EC958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420" y="3505200"/>
            <a:ext cx="213360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38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371600"/>
          </a:xfrm>
        </p:spPr>
        <p:txBody>
          <a:bodyPr/>
          <a:lstStyle/>
          <a:p>
            <a:pPr algn="ctr"/>
            <a:r>
              <a:rPr lang="en-US" sz="4000" b="1" kern="0" dirty="0">
                <a:effectLst>
                  <a:outerShdw blurRad="38100" dist="38100" dir="2700000" algn="tl">
                    <a:srgbClr val="000000"/>
                  </a:outerShdw>
                </a:effectLst>
                <a:latin typeface="Segoe UI" panose="020B0502040204020203" pitchFamily="34" charset="0"/>
                <a:cs typeface="Segoe UI" panose="020B0502040204020203" pitchFamily="34" charset="0"/>
              </a:rPr>
              <a:t>STEM OPT 24-Month Extension</a:t>
            </a:r>
            <a:endParaRPr lang="en-US" sz="2000" dirty="0">
              <a:latin typeface="Segoe UI" panose="020B0502040204020203" pitchFamily="34" charset="0"/>
              <a:cs typeface="Segoe UI" panose="020B0502040204020203" pitchFamily="34" charset="0"/>
            </a:endParaRPr>
          </a:p>
        </p:txBody>
      </p:sp>
      <p:sp>
        <p:nvSpPr>
          <p:cNvPr id="4" name="Content Placeholder 2"/>
          <p:cNvSpPr>
            <a:spLocks noGrp="1"/>
          </p:cNvSpPr>
          <p:nvPr>
            <p:ph idx="1"/>
          </p:nvPr>
        </p:nvSpPr>
        <p:spPr>
          <a:xfrm>
            <a:off x="571500" y="866775"/>
            <a:ext cx="8153400" cy="4724400"/>
          </a:xfrm>
        </p:spPr>
        <p:txBody>
          <a:bodyPr>
            <a:normAutofit/>
          </a:bodyPr>
          <a:lstStyle/>
          <a:p>
            <a:pPr>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PART 2: </a:t>
            </a:r>
          </a:p>
          <a:p>
            <a:pPr lvl="1">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 What is STEM OPT Extension?</a:t>
            </a:r>
          </a:p>
          <a:p>
            <a:pPr lvl="1">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 STEM OPT Extension Eligibility</a:t>
            </a:r>
          </a:p>
          <a:p>
            <a:pPr lvl="1">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 Application Process</a:t>
            </a:r>
          </a:p>
          <a:p>
            <a:pPr>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Address Update, Employment Report,  &amp; Travel Requirements</a:t>
            </a:r>
          </a:p>
        </p:txBody>
      </p:sp>
    </p:spTree>
    <p:extLst>
      <p:ext uri="{BB962C8B-B14F-4D97-AF65-F5344CB8AC3E}">
        <p14:creationId xmlns:p14="http://schemas.microsoft.com/office/powerpoint/2010/main" val="1777772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552450"/>
            <a:ext cx="8686800" cy="5257799"/>
          </a:xfrm>
        </p:spPr>
        <p:txBody>
          <a:bodyPr>
            <a:noAutofit/>
          </a:bodyPr>
          <a:lstStyle/>
          <a:p>
            <a:pPr>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Available only to students who graduated with a U.S. Bachelor, Master, or Doctorate degree in a STEM (Science, Technology, Engineering, or Mathematics) major (refer to the CIP code listed on your I-20) on the </a:t>
            </a:r>
            <a:r>
              <a:rPr lang="en-US" sz="2400" dirty="0">
                <a:latin typeface="Segoe UI" panose="020B0502040204020203" pitchFamily="34" charset="0"/>
                <a:cs typeface="Segoe UI" panose="020B0502040204020203" pitchFamily="34" charset="0"/>
                <a:hlinkClick r:id="rId2"/>
              </a:rPr>
              <a:t>DHS approved STEM Degree List</a:t>
            </a:r>
            <a:r>
              <a:rPr lang="en-US" sz="2400" dirty="0">
                <a:latin typeface="Segoe UI" panose="020B0502040204020203" pitchFamily="34" charset="0"/>
                <a:cs typeface="Segoe UI" panose="020B0502040204020203" pitchFamily="34" charset="0"/>
              </a:rPr>
              <a:t> </a:t>
            </a:r>
          </a:p>
          <a:p>
            <a:pPr lvl="1">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Can apply based on any previous STEM degree from an SEVP, accredited U.S. institution within the last 10 years immediately prior to your application.</a:t>
            </a:r>
          </a:p>
          <a:p>
            <a:pPr lvl="1">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Available twice per student’s lifetime</a:t>
            </a:r>
          </a:p>
        </p:txBody>
      </p:sp>
      <p:sp>
        <p:nvSpPr>
          <p:cNvPr id="5" name="Title 1"/>
          <p:cNvSpPr>
            <a:spLocks noGrp="1"/>
          </p:cNvSpPr>
          <p:nvPr>
            <p:ph type="title"/>
          </p:nvPr>
        </p:nvSpPr>
        <p:spPr>
          <a:xfrm>
            <a:off x="304800" y="152400"/>
            <a:ext cx="8610600" cy="838200"/>
          </a:xfrm>
        </p:spPr>
        <p:txBody>
          <a:bodyPr/>
          <a:lstStyle/>
          <a:p>
            <a:pPr algn="ctr"/>
            <a:r>
              <a:rPr lang="en-US" sz="4000" dirty="0">
                <a:latin typeface="Segoe UI" panose="020B0502040204020203" pitchFamily="34" charset="0"/>
                <a:cs typeface="Segoe UI" panose="020B0502040204020203" pitchFamily="34" charset="0"/>
              </a:rPr>
              <a:t>OPT STEM Extension Eligibility</a:t>
            </a:r>
          </a:p>
        </p:txBody>
      </p:sp>
    </p:spTree>
    <p:extLst>
      <p:ext uri="{BB962C8B-B14F-4D97-AF65-F5344CB8AC3E}">
        <p14:creationId xmlns:p14="http://schemas.microsoft.com/office/powerpoint/2010/main" val="10472165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582313" cy="924475"/>
          </a:xfrm>
        </p:spPr>
        <p:txBody>
          <a:bodyPr/>
          <a:lstStyle/>
          <a:p>
            <a:r>
              <a:rPr lang="en-US" dirty="0">
                <a:latin typeface="Segoe UI" panose="020B0502040204020203" pitchFamily="34" charset="0"/>
                <a:cs typeface="Segoe UI" panose="020B0502040204020203" pitchFamily="34" charset="0"/>
              </a:rPr>
              <a:t>OPT STEM Extension Eligibility, continued</a:t>
            </a:r>
          </a:p>
        </p:txBody>
      </p:sp>
      <p:sp>
        <p:nvSpPr>
          <p:cNvPr id="3" name="Content Placeholder 2"/>
          <p:cNvSpPr>
            <a:spLocks noGrp="1"/>
          </p:cNvSpPr>
          <p:nvPr>
            <p:ph idx="1"/>
          </p:nvPr>
        </p:nvSpPr>
        <p:spPr>
          <a:xfrm>
            <a:off x="457200" y="1807361"/>
            <a:ext cx="8305800" cy="4051437"/>
          </a:xfrm>
        </p:spPr>
        <p:txBody>
          <a:bodyPr>
            <a:noAutofit/>
          </a:bodyPr>
          <a:lstStyle/>
          <a:p>
            <a:pPr>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Must work in a paid position directly related to your major area of study</a:t>
            </a:r>
          </a:p>
          <a:p>
            <a:pPr>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The employer must be registered in the </a:t>
            </a:r>
          </a:p>
          <a:p>
            <a:pPr marL="400050" lvl="1" indent="0">
              <a:lnSpc>
                <a:spcPct val="80000"/>
              </a:lnSpc>
              <a:buClr>
                <a:srgbClr val="0000FF"/>
              </a:buClr>
              <a:buSzPct val="75000"/>
              <a:buNone/>
              <a:defRPr/>
            </a:pPr>
            <a:r>
              <a:rPr lang="en-US" sz="2400" dirty="0">
                <a:latin typeface="Segoe UI" panose="020B0502040204020203" pitchFamily="34" charset="0"/>
                <a:cs typeface="Segoe UI" panose="020B0502040204020203" pitchFamily="34" charset="0"/>
                <a:hlinkClick r:id="rId2"/>
              </a:rPr>
              <a:t>USCIS E-Verify Program</a:t>
            </a:r>
            <a:r>
              <a:rPr lang="en-US" sz="2400" dirty="0">
                <a:latin typeface="Segoe UI" panose="020B0502040204020203" pitchFamily="34" charset="0"/>
                <a:cs typeface="Segoe UI" panose="020B0502040204020203" pitchFamily="34" charset="0"/>
              </a:rPr>
              <a:t> with a valid E-Verify number, EIN number, be willing to complete the </a:t>
            </a:r>
            <a:r>
              <a:rPr lang="en-US" sz="2400" dirty="0">
                <a:latin typeface="Segoe UI" panose="020B0502040204020203" pitchFamily="34" charset="0"/>
                <a:cs typeface="Segoe UI" panose="020B0502040204020203" pitchFamily="34" charset="0"/>
                <a:hlinkClick r:id="rId3"/>
              </a:rPr>
              <a:t>Form I-983</a:t>
            </a:r>
            <a:r>
              <a:rPr lang="en-US" sz="2400" dirty="0">
                <a:latin typeface="Segoe UI" panose="020B0502040204020203" pitchFamily="34" charset="0"/>
                <a:cs typeface="Segoe UI" panose="020B0502040204020203" pitchFamily="34" charset="0"/>
              </a:rPr>
              <a:t>, and abide by the </a:t>
            </a:r>
            <a:r>
              <a:rPr lang="en-US" sz="2400" dirty="0">
                <a:latin typeface="Segoe UI" panose="020B0502040204020203" pitchFamily="34" charset="0"/>
                <a:cs typeface="Segoe UI" panose="020B0502040204020203" pitchFamily="34" charset="0"/>
                <a:hlinkClick r:id="rId4"/>
              </a:rPr>
              <a:t>Employers: STEM OPT Reporting Requirements</a:t>
            </a:r>
            <a:endParaRPr lang="en-US" sz="2400" dirty="0">
              <a:latin typeface="Segoe UI" panose="020B0502040204020203" pitchFamily="34" charset="0"/>
              <a:cs typeface="Segoe UI" panose="020B0502040204020203" pitchFamily="34" charset="0"/>
            </a:endParaRPr>
          </a:p>
          <a:p>
            <a:pPr>
              <a:lnSpc>
                <a:spcPct val="80000"/>
              </a:lnSpc>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The student must agree to make periodic reports to the ISA every 6 months, or within 10 days of any changes in employment, home address, or name.</a:t>
            </a:r>
          </a:p>
        </p:txBody>
      </p:sp>
    </p:spTree>
    <p:extLst>
      <p:ext uri="{BB962C8B-B14F-4D97-AF65-F5344CB8AC3E}">
        <p14:creationId xmlns:p14="http://schemas.microsoft.com/office/powerpoint/2010/main" val="31130820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295400"/>
            <a:ext cx="8686800" cy="5257799"/>
          </a:xfrm>
        </p:spPr>
        <p:txBody>
          <a:bodyPr>
            <a:noAutofit/>
          </a:bodyPr>
          <a:lstStyle/>
          <a:p>
            <a:pPr>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Must be on a currently authorized, unexpired period of Standard Post-completion OPT</a:t>
            </a:r>
          </a:p>
          <a:p>
            <a:pPr>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Must be in the U.S. to apply. </a:t>
            </a:r>
          </a:p>
          <a:p>
            <a:pPr>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The earliest you can apply for STEM OPT is 90 days before your Standard Post-completion OPT expires</a:t>
            </a:r>
          </a:p>
          <a:p>
            <a:pPr>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Begins on the day after the expiration of the standard post-completion OPT employment authorization and ends 24 months thereafter. </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For example:</a:t>
            </a:r>
          </a:p>
          <a:p>
            <a:pPr lvl="2">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Standard OPT: 12/25/2021 – 12/24/2022</a:t>
            </a:r>
          </a:p>
          <a:p>
            <a:pPr lvl="2">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24-Month OPT STEM Extension: 12/25/2022 – 12/24/2024</a:t>
            </a:r>
          </a:p>
        </p:txBody>
      </p:sp>
      <p:sp>
        <p:nvSpPr>
          <p:cNvPr id="5" name="Title 1"/>
          <p:cNvSpPr>
            <a:spLocks noGrp="1"/>
          </p:cNvSpPr>
          <p:nvPr>
            <p:ph type="title"/>
          </p:nvPr>
        </p:nvSpPr>
        <p:spPr>
          <a:xfrm>
            <a:off x="685800" y="152400"/>
            <a:ext cx="7848600" cy="838200"/>
          </a:xfrm>
        </p:spPr>
        <p:txBody>
          <a:bodyPr/>
          <a:lstStyle/>
          <a:p>
            <a:pPr algn="r"/>
            <a:r>
              <a:rPr lang="en-US" dirty="0">
                <a:latin typeface="Segoe UI" panose="020B0502040204020203" pitchFamily="34" charset="0"/>
                <a:cs typeface="Segoe UI" panose="020B0502040204020203" pitchFamily="34" charset="0"/>
              </a:rPr>
              <a:t>STEM OPT Eligibility, continued</a:t>
            </a:r>
          </a:p>
        </p:txBody>
      </p:sp>
    </p:spTree>
    <p:extLst>
      <p:ext uri="{BB962C8B-B14F-4D97-AF65-F5344CB8AC3E}">
        <p14:creationId xmlns:p14="http://schemas.microsoft.com/office/powerpoint/2010/main" val="31626714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990600"/>
            <a:ext cx="8686800" cy="5562599"/>
          </a:xfrm>
        </p:spPr>
        <p:txBody>
          <a:bodyPr>
            <a:normAutofit/>
          </a:bodyPr>
          <a:lstStyle/>
          <a:p>
            <a:pPr>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Limited Periods of Unemployment to Maintain Status </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During standard post-completion OPT, F-1 status is dependent upon employment. </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May not exceed 90 aggregate/cumulative days of unemployment during the standard post-completion OPT</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Students granted a 24-month OPT extension may not exceed an additional aggregate of 60 or more days of unemployment, for a total 150 days of  unemployment during the total 36-month OPT/STEM OPT period. </a:t>
            </a:r>
          </a:p>
        </p:txBody>
      </p:sp>
      <p:sp>
        <p:nvSpPr>
          <p:cNvPr id="5" name="Title 1"/>
          <p:cNvSpPr>
            <a:spLocks noGrp="1"/>
          </p:cNvSpPr>
          <p:nvPr>
            <p:ph type="title"/>
          </p:nvPr>
        </p:nvSpPr>
        <p:spPr>
          <a:xfrm>
            <a:off x="685800" y="152400"/>
            <a:ext cx="7848600" cy="838200"/>
          </a:xfrm>
        </p:spPr>
        <p:txBody>
          <a:bodyPr/>
          <a:lstStyle/>
          <a:p>
            <a:pPr algn="ctr">
              <a:lnSpc>
                <a:spcPct val="90000"/>
              </a:lnSpc>
            </a:pPr>
            <a:r>
              <a:rPr lang="en-US" sz="4000" dirty="0">
                <a:latin typeface="Segoe UI" panose="020B0502040204020203" pitchFamily="34" charset="0"/>
                <a:cs typeface="Segoe UI" panose="020B0502040204020203" pitchFamily="34" charset="0"/>
              </a:rPr>
              <a:t>STEM OPT Facts</a:t>
            </a:r>
          </a:p>
        </p:txBody>
      </p:sp>
    </p:spTree>
    <p:extLst>
      <p:ext uri="{BB962C8B-B14F-4D97-AF65-F5344CB8AC3E}">
        <p14:creationId xmlns:p14="http://schemas.microsoft.com/office/powerpoint/2010/main" val="42354224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16042"/>
            <a:ext cx="7125113" cy="924475"/>
          </a:xfrm>
        </p:spPr>
        <p:txBody>
          <a:bodyPr/>
          <a:lstStyle/>
          <a:p>
            <a:r>
              <a:rPr lang="en-US" dirty="0">
                <a:latin typeface="Segoe UI" panose="020B0502040204020203" pitchFamily="34" charset="0"/>
                <a:cs typeface="Segoe UI" panose="020B0502040204020203" pitchFamily="34" charset="0"/>
              </a:rPr>
              <a:t>Employment Type Restrictions</a:t>
            </a:r>
          </a:p>
        </p:txBody>
      </p:sp>
      <p:sp>
        <p:nvSpPr>
          <p:cNvPr id="3" name="Content Placeholder 2"/>
          <p:cNvSpPr>
            <a:spLocks noGrp="1"/>
          </p:cNvSpPr>
          <p:nvPr>
            <p:ph idx="1"/>
          </p:nvPr>
        </p:nvSpPr>
        <p:spPr>
          <a:xfrm>
            <a:off x="0" y="940518"/>
            <a:ext cx="9144000" cy="5765082"/>
          </a:xfrm>
        </p:spPr>
        <p:txBody>
          <a:bodyPr>
            <a:noAutofit/>
          </a:bodyPr>
          <a:lstStyle/>
          <a:p>
            <a:pPr>
              <a:buClr>
                <a:srgbClr val="0000FF"/>
              </a:buClr>
              <a:buFont typeface="Wingdings" panose="05000000000000000000" pitchFamily="2" charset="2"/>
              <a:buChar char="q"/>
            </a:pPr>
            <a:r>
              <a:rPr lang="en-US" dirty="0">
                <a:latin typeface="Segoe UI" panose="020B0502040204020203" pitchFamily="34" charset="0"/>
                <a:cs typeface="Segoe UI" panose="020B0502040204020203" pitchFamily="34" charset="0"/>
              </a:rPr>
              <a:t>Must be </a:t>
            </a:r>
            <a:r>
              <a:rPr lang="en-US" dirty="0">
                <a:latin typeface="Segoe UI" panose="020B0502040204020203" pitchFamily="34" charset="0"/>
                <a:cs typeface="Segoe UI" panose="020B0502040204020203" pitchFamily="34" charset="0"/>
                <a:hlinkClick r:id="rId2"/>
              </a:rPr>
              <a:t>bona fide </a:t>
            </a:r>
            <a:r>
              <a:rPr lang="en-US" dirty="0">
                <a:latin typeface="Segoe UI" panose="020B0502040204020203" pitchFamily="34" charset="0"/>
                <a:cs typeface="Segoe UI" panose="020B0502040204020203" pitchFamily="34" charset="0"/>
              </a:rPr>
              <a:t>employees of the employer signing the Form I-983 Training Plan, and the employer that signs the Training Plan must be the same entity that employs the student and provides the practical training experience. </a:t>
            </a:r>
          </a:p>
          <a:p>
            <a:pPr>
              <a:buClr>
                <a:srgbClr val="0000FF"/>
              </a:buClr>
              <a:buFont typeface="Wingdings" panose="05000000000000000000" pitchFamily="2" charset="2"/>
              <a:buChar char="q"/>
            </a:pPr>
            <a:r>
              <a:rPr lang="en-US" dirty="0">
                <a:latin typeface="Segoe UI" panose="020B0502040204020203" pitchFamily="34" charset="0"/>
                <a:cs typeface="Segoe UI" panose="020B0502040204020203" pitchFamily="34" charset="0"/>
              </a:rPr>
              <a:t>Types of employment which do not constitute bona fide employment:</a:t>
            </a: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volunteer/unpaid position,</a:t>
            </a: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self-employment/entrepreneurial arrangements,</a:t>
            </a: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sole proprietorship, </a:t>
            </a: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multiple employer arrangements, </a:t>
            </a:r>
          </a:p>
          <a:p>
            <a:pPr lvl="2">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Allowed two employers, 20 hours/week at EACH, </a:t>
            </a:r>
            <a:r>
              <a:rPr lang="en-US" sz="1800" dirty="0" smtClean="0">
                <a:latin typeface="Segoe UI" panose="020B0502040204020203" pitchFamily="34" charset="0"/>
                <a:cs typeface="Segoe UI" panose="020B0502040204020203" pitchFamily="34" charset="0"/>
              </a:rPr>
              <a:t>minimum, both paid</a:t>
            </a:r>
            <a:endParaRPr lang="en-US" sz="1800" dirty="0">
              <a:latin typeface="Segoe UI" panose="020B0502040204020203" pitchFamily="34" charset="0"/>
              <a:cs typeface="Segoe UI" panose="020B0502040204020203" pitchFamily="34" charset="0"/>
            </a:endParaRP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employment “through” (vs. “at”) temp/staffing agencies are not </a:t>
            </a:r>
            <a:r>
              <a:rPr lang="en-US" sz="1800" dirty="0" smtClean="0">
                <a:latin typeface="Segoe UI" panose="020B0502040204020203" pitchFamily="34" charset="0"/>
                <a:cs typeface="Segoe UI" panose="020B0502040204020203" pitchFamily="34" charset="0"/>
              </a:rPr>
              <a:t>encouraged</a:t>
            </a:r>
          </a:p>
          <a:p>
            <a:pPr lvl="1">
              <a:buClr>
                <a:srgbClr val="0000FF"/>
              </a:buClr>
              <a:buFont typeface="Wingdings" panose="05000000000000000000" pitchFamily="2" charset="2"/>
              <a:buChar char="q"/>
            </a:pPr>
            <a:r>
              <a:rPr lang="en-US" sz="1800" dirty="0" smtClean="0">
                <a:latin typeface="Segoe UI" panose="020B0502040204020203" pitchFamily="34" charset="0"/>
                <a:cs typeface="Segoe UI" panose="020B0502040204020203" pitchFamily="34" charset="0"/>
              </a:rPr>
              <a:t>employment </a:t>
            </a:r>
            <a:r>
              <a:rPr lang="en-US" sz="1800" dirty="0">
                <a:latin typeface="Segoe UI" panose="020B0502040204020203" pitchFamily="34" charset="0"/>
                <a:cs typeface="Segoe UI" panose="020B0502040204020203" pitchFamily="34" charset="0"/>
              </a:rPr>
              <a:t>through consulting firm arrangements that provide “work/labor for hire,” (also known as 1099 employment) and</a:t>
            </a:r>
          </a:p>
          <a:p>
            <a:pPr lvl="1">
              <a:buClr>
                <a:srgbClr val="0000FF"/>
              </a:buClr>
              <a:buFont typeface="Wingdings" panose="05000000000000000000" pitchFamily="2" charset="2"/>
              <a:buChar char="q"/>
            </a:pPr>
            <a:r>
              <a:rPr lang="en-US" sz="1800" dirty="0">
                <a:latin typeface="Segoe UI" panose="020B0502040204020203" pitchFamily="34" charset="0"/>
                <a:cs typeface="Segoe UI" panose="020B0502040204020203" pitchFamily="34" charset="0"/>
              </a:rPr>
              <a:t>other relationships that do not constitute a bona fide employer-employee relationship.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2432409"/>
            <a:ext cx="1371600" cy="1371600"/>
          </a:xfrm>
          <a:prstGeom prst="rect">
            <a:avLst/>
          </a:prstGeom>
        </p:spPr>
      </p:pic>
      <p:sp>
        <p:nvSpPr>
          <p:cNvPr id="5" name="TextBox 4"/>
          <p:cNvSpPr txBox="1"/>
          <p:nvPr/>
        </p:nvSpPr>
        <p:spPr>
          <a:xfrm>
            <a:off x="7543800" y="3743634"/>
            <a:ext cx="2209800" cy="338554"/>
          </a:xfrm>
          <a:prstGeom prst="rect">
            <a:avLst/>
          </a:prstGeom>
          <a:noFill/>
        </p:spPr>
        <p:txBody>
          <a:bodyPr wrap="square" rtlCol="0">
            <a:spAutoFit/>
          </a:bodyPr>
          <a:lstStyle/>
          <a:p>
            <a:r>
              <a:rPr lang="en-US" sz="1600" dirty="0" smtClean="0">
                <a:latin typeface="Segoe UI" panose="020B0502040204020203" pitchFamily="34" charset="0"/>
                <a:cs typeface="Segoe UI" panose="020B0502040204020203" pitchFamily="34" charset="0"/>
              </a:rPr>
              <a:t>USCIS website</a:t>
            </a:r>
            <a:endParaRPr lang="en-US" sz="1600" dirty="0">
              <a:latin typeface="Segoe UI" panose="020B0502040204020203" pitchFamily="34" charset="0"/>
              <a:cs typeface="Segoe UI" panose="020B0502040204020203" pitchFamily="34" charset="0"/>
            </a:endParaRPr>
          </a:p>
        </p:txBody>
      </p:sp>
      <p:cxnSp>
        <p:nvCxnSpPr>
          <p:cNvPr id="7" name="Straight Arrow Connector 6"/>
          <p:cNvCxnSpPr/>
          <p:nvPr/>
        </p:nvCxnSpPr>
        <p:spPr>
          <a:xfrm flipV="1">
            <a:off x="8458200" y="4074557"/>
            <a:ext cx="228600" cy="8382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698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4721013" y="1143000"/>
            <a:ext cx="3792538" cy="5486400"/>
          </a:xfrm>
          <a:prstGeom prst="rect">
            <a:avLst/>
          </a:prstGeom>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a:buClr>
                <a:srgbClr val="0000FF"/>
              </a:buClr>
              <a:buSzPct val="75000"/>
              <a:buFont typeface="Wingdings" pitchFamily="2" charset="2"/>
              <a:buChar char="§"/>
            </a:pPr>
            <a:endParaRPr lang="en-US" sz="2400" dirty="0"/>
          </a:p>
        </p:txBody>
      </p:sp>
      <p:sp>
        <p:nvSpPr>
          <p:cNvPr id="7" name="Content Placeholder 2"/>
          <p:cNvSpPr txBox="1">
            <a:spLocks/>
          </p:cNvSpPr>
          <p:nvPr/>
        </p:nvSpPr>
        <p:spPr>
          <a:xfrm>
            <a:off x="228599"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sp>
        <p:nvSpPr>
          <p:cNvPr id="4" name="Rectangle 3"/>
          <p:cNvSpPr/>
          <p:nvPr/>
        </p:nvSpPr>
        <p:spPr>
          <a:xfrm>
            <a:off x="-13654" y="1647885"/>
            <a:ext cx="5423854" cy="4524315"/>
          </a:xfrm>
          <a:prstGeom prst="rect">
            <a:avLst/>
          </a:prstGeom>
        </p:spPr>
        <p:txBody>
          <a:bodyPr wrap="square">
            <a:spAutoFit/>
          </a:bodyPr>
          <a:lstStyle/>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Read the information carefully</a:t>
            </a:r>
          </a:p>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Click on the ISSS UF Login </a:t>
            </a:r>
          </a:p>
          <a:p>
            <a:pPr marL="342900" lvl="1" indent="-342900">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Click on Optional Practical </a:t>
            </a:r>
          </a:p>
          <a:p>
            <a:pPr marL="0" lvl="1">
              <a:buClr>
                <a:srgbClr val="0000FF"/>
              </a:buClr>
              <a:buSzPct val="75000"/>
            </a:pPr>
            <a:r>
              <a:rPr lang="en-US" sz="2400" dirty="0">
                <a:latin typeface="Segoe UI" panose="020B0502040204020203" pitchFamily="34" charset="0"/>
                <a:cs typeface="Segoe UI" panose="020B0502040204020203" pitchFamily="34" charset="0"/>
              </a:rPr>
              <a:t>     Training (OPT) (F-M)</a:t>
            </a:r>
          </a:p>
          <a:p>
            <a:pPr marL="342900" lvl="1" indent="-342900">
              <a:buClr>
                <a:srgbClr val="0000FF"/>
              </a:buClr>
              <a:buSzPct val="75000"/>
              <a:buFont typeface="Wingdings" panose="05000000000000000000" pitchFamily="2" charset="2"/>
              <a:buChar char="q"/>
            </a:pPr>
            <a:endParaRPr lang="en-US" sz="2400" dirty="0">
              <a:latin typeface="Segoe UI" panose="020B0502040204020203" pitchFamily="34" charset="0"/>
              <a:cs typeface="Segoe UI" panose="020B0502040204020203" pitchFamily="34" charset="0"/>
            </a:endParaRPr>
          </a:p>
          <a:p>
            <a:pPr marL="342900" lvl="1"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Read/Follow/Upload/Complete:</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Instructions,</a:t>
            </a:r>
          </a:p>
          <a:p>
            <a:pPr marL="1257300" lvl="3"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OPT Employment Info, </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Required Reading,</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Attached Documents,</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Questionnaire(s), and</a:t>
            </a:r>
          </a:p>
          <a:p>
            <a:pPr marL="800100" lvl="2" indent="-342900">
              <a:buClr>
                <a:srgbClr val="0000FF"/>
              </a:buClr>
              <a:buSzPct val="75000"/>
              <a:buFont typeface="Wingdings" panose="05000000000000000000" pitchFamily="2" charset="2"/>
              <a:buChar char="q"/>
            </a:pPr>
            <a:r>
              <a:rPr lang="en-US" sz="2400" dirty="0">
                <a:latin typeface="Segoe UI" panose="020B0502040204020203" pitchFamily="34" charset="0"/>
                <a:cs typeface="Segoe UI" panose="020B0502040204020203" pitchFamily="34" charset="0"/>
              </a:rPr>
              <a:t>Signature Documents</a:t>
            </a:r>
            <a:endParaRPr lang="en-US" sz="2400" u="sng" dirty="0">
              <a:latin typeface="Segoe UI" panose="020B0502040204020203" pitchFamily="34" charset="0"/>
              <a:cs typeface="Segoe UI" panose="020B0502040204020203" pitchFamily="34" charset="0"/>
            </a:endParaRPr>
          </a:p>
        </p:txBody>
      </p:sp>
      <p:sp>
        <p:nvSpPr>
          <p:cNvPr id="8" name="Title 1"/>
          <p:cNvSpPr>
            <a:spLocks noGrp="1"/>
          </p:cNvSpPr>
          <p:nvPr>
            <p:ph type="title"/>
          </p:nvPr>
        </p:nvSpPr>
        <p:spPr>
          <a:xfrm>
            <a:off x="40935" y="612783"/>
            <a:ext cx="8472616" cy="1230096"/>
          </a:xfrm>
        </p:spPr>
        <p:txBody>
          <a:bodyPr/>
          <a:lstStyle/>
          <a:p>
            <a:r>
              <a:rPr lang="en-US" sz="4000" dirty="0">
                <a:latin typeface="Segoe UI" panose="020B0502040204020203" pitchFamily="34" charset="0"/>
                <a:cs typeface="Segoe UI" panose="020B0502040204020203" pitchFamily="34" charset="0"/>
              </a:rPr>
              <a:t>Apply for </a:t>
            </a:r>
            <a:r>
              <a:rPr lang="en-US" sz="4000" dirty="0" smtClean="0">
                <a:latin typeface="Segoe UI" panose="020B0502040204020203" pitchFamily="34" charset="0"/>
                <a:cs typeface="Segoe UI" panose="020B0502040204020203" pitchFamily="34" charset="0"/>
              </a:rPr>
              <a:t>the STEM OPT</a:t>
            </a:r>
            <a:br>
              <a:rPr lang="en-US" sz="4000" dirty="0" smtClean="0">
                <a:latin typeface="Segoe UI" panose="020B0502040204020203" pitchFamily="34" charset="0"/>
                <a:cs typeface="Segoe UI" panose="020B0502040204020203" pitchFamily="34" charset="0"/>
              </a:rPr>
            </a:br>
            <a:r>
              <a:rPr lang="en-US" sz="4000" dirty="0" smtClean="0">
                <a:latin typeface="Segoe UI" panose="020B0502040204020203" pitchFamily="34" charset="0"/>
                <a:cs typeface="Segoe UI" panose="020B0502040204020203" pitchFamily="34" charset="0"/>
              </a:rPr>
              <a:t>Recommendation I-20</a:t>
            </a:r>
            <a:r>
              <a:rPr lang="en-US" sz="4000" dirty="0">
                <a:latin typeface="Segoe UI" panose="020B0502040204020203" pitchFamily="34" charset="0"/>
                <a:cs typeface="Segoe UI" panose="020B0502040204020203" pitchFamily="34" charset="0"/>
              </a:rPr>
              <a:t/>
            </a:r>
            <a:br>
              <a:rPr lang="en-US" sz="4000" dirty="0">
                <a:latin typeface="Segoe UI" panose="020B0502040204020203" pitchFamily="34" charset="0"/>
                <a:cs typeface="Segoe UI" panose="020B0502040204020203" pitchFamily="34" charset="0"/>
              </a:rPr>
            </a:br>
            <a:endParaRPr lang="en-US" sz="4000" dirty="0">
              <a:latin typeface="Segoe UI" panose="020B0502040204020203" pitchFamily="34" charset="0"/>
              <a:cs typeface="Segoe UI" panose="020B0502040204020203" pitchFamily="34" charset="0"/>
            </a:endParaRPr>
          </a:p>
        </p:txBody>
      </p:sp>
      <p:pic>
        <p:nvPicPr>
          <p:cNvPr id="9" name="Picture 8"/>
          <p:cNvPicPr>
            <a:picLocks noChangeAspect="1"/>
          </p:cNvPicPr>
          <p:nvPr/>
        </p:nvPicPr>
        <p:blipFill>
          <a:blip r:embed="rId3"/>
          <a:stretch>
            <a:fillRect/>
          </a:stretch>
        </p:blipFill>
        <p:spPr>
          <a:xfrm>
            <a:off x="6009376" y="2085974"/>
            <a:ext cx="2514600" cy="1438275"/>
          </a:xfrm>
          <a:prstGeom prst="rect">
            <a:avLst/>
          </a:prstGeom>
        </p:spPr>
      </p:pic>
      <p:pic>
        <p:nvPicPr>
          <p:cNvPr id="10" name="Picture 9"/>
          <p:cNvPicPr>
            <a:picLocks noChangeAspect="1"/>
          </p:cNvPicPr>
          <p:nvPr/>
        </p:nvPicPr>
        <p:blipFill>
          <a:blip r:embed="rId4"/>
          <a:stretch>
            <a:fillRect/>
          </a:stretch>
        </p:blipFill>
        <p:spPr>
          <a:xfrm>
            <a:off x="5057697" y="3557461"/>
            <a:ext cx="3476703" cy="308660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0546" y="227009"/>
            <a:ext cx="1802659" cy="1802659"/>
          </a:xfrm>
          <a:prstGeom prst="rect">
            <a:avLst/>
          </a:prstGeom>
        </p:spPr>
      </p:pic>
    </p:spTree>
    <p:extLst>
      <p:ext uri="{BB962C8B-B14F-4D97-AF65-F5344CB8AC3E}">
        <p14:creationId xmlns:p14="http://schemas.microsoft.com/office/powerpoint/2010/main" val="4061406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28599" y="228601"/>
            <a:ext cx="8686800" cy="914399"/>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lgn="ctr">
              <a:buClr>
                <a:srgbClr val="FF4A00"/>
              </a:buClr>
              <a:buFont typeface="Wingdings 2" charset="2"/>
              <a:buNone/>
              <a:defRPr/>
            </a:pPr>
            <a:endParaRPr lang="en-US" sz="3600" dirty="0"/>
          </a:p>
        </p:txBody>
      </p:sp>
      <p:pic>
        <p:nvPicPr>
          <p:cNvPr id="8" name="Picture 7"/>
          <p:cNvPicPr>
            <a:picLocks noChangeAspect="1"/>
          </p:cNvPicPr>
          <p:nvPr/>
        </p:nvPicPr>
        <p:blipFill>
          <a:blip r:embed="rId2"/>
          <a:stretch>
            <a:fillRect/>
          </a:stretch>
        </p:blipFill>
        <p:spPr>
          <a:xfrm>
            <a:off x="5638800" y="5105400"/>
            <a:ext cx="2419350" cy="704850"/>
          </a:xfrm>
          <a:prstGeom prst="rect">
            <a:avLst/>
          </a:prstGeom>
        </p:spPr>
      </p:pic>
      <p:sp>
        <p:nvSpPr>
          <p:cNvPr id="9" name="Content Placeholder 2"/>
          <p:cNvSpPr>
            <a:spLocks noGrp="1"/>
          </p:cNvSpPr>
          <p:nvPr>
            <p:ph idx="1"/>
          </p:nvPr>
        </p:nvSpPr>
        <p:spPr>
          <a:xfrm>
            <a:off x="5035897" y="5763397"/>
            <a:ext cx="3514724" cy="609599"/>
          </a:xfrm>
        </p:spPr>
        <p:txBody>
          <a:bodyPr>
            <a:normAutofit/>
          </a:bodyPr>
          <a:lstStyle/>
          <a:p>
            <a:pPr marL="0" indent="0" algn="ctr">
              <a:buClr>
                <a:srgbClr val="FF4A00"/>
              </a:buClr>
              <a:buNone/>
              <a:defRPr/>
            </a:pPr>
            <a:r>
              <a:rPr lang="en-US" sz="2000" dirty="0">
                <a:latin typeface="Segoe UI" panose="020B0502040204020203" pitchFamily="34" charset="0"/>
                <a:cs typeface="Segoe UI" panose="020B0502040204020203" pitchFamily="34" charset="0"/>
              </a:rPr>
              <a:t>(At the TOP of the page!)</a:t>
            </a:r>
          </a:p>
        </p:txBody>
      </p:sp>
      <p:pic>
        <p:nvPicPr>
          <p:cNvPr id="2" name="Picture 1"/>
          <p:cNvPicPr>
            <a:picLocks noChangeAspect="1"/>
          </p:cNvPicPr>
          <p:nvPr/>
        </p:nvPicPr>
        <p:blipFill>
          <a:blip r:embed="rId3"/>
          <a:stretch>
            <a:fillRect/>
          </a:stretch>
        </p:blipFill>
        <p:spPr>
          <a:xfrm>
            <a:off x="137484" y="756254"/>
            <a:ext cx="4458340" cy="5492146"/>
          </a:xfrm>
          <a:prstGeom prst="rect">
            <a:avLst/>
          </a:prstGeom>
        </p:spPr>
      </p:pic>
      <p:pic>
        <p:nvPicPr>
          <p:cNvPr id="4" name="Picture 3"/>
          <p:cNvPicPr>
            <a:picLocks noChangeAspect="1"/>
          </p:cNvPicPr>
          <p:nvPr/>
        </p:nvPicPr>
        <p:blipFill>
          <a:blip r:embed="rId4"/>
          <a:stretch>
            <a:fillRect/>
          </a:stretch>
        </p:blipFill>
        <p:spPr>
          <a:xfrm>
            <a:off x="4752279" y="762001"/>
            <a:ext cx="4340407" cy="4190999"/>
          </a:xfrm>
          <a:prstGeom prst="rect">
            <a:avLst/>
          </a:prstGeom>
        </p:spPr>
      </p:pic>
    </p:spTree>
    <p:extLst>
      <p:ext uri="{BB962C8B-B14F-4D97-AF65-F5344CB8AC3E}">
        <p14:creationId xmlns:p14="http://schemas.microsoft.com/office/powerpoint/2010/main" val="37900512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609600"/>
            <a:ext cx="8686800" cy="5562599"/>
          </a:xfrm>
        </p:spPr>
        <p:txBody>
          <a:bodyPr>
            <a:normAutofit/>
          </a:bodyPr>
          <a:lstStyle/>
          <a:p>
            <a:pPr>
              <a:lnSpc>
                <a:spcPct val="11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Your ISA will then input the 24-month STEM extension request in SEVIS and produce a new I-20 for you.</a:t>
            </a:r>
          </a:p>
          <a:p>
            <a:pPr>
              <a:lnSpc>
                <a:spcPct val="11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The STEM OPT I-20 will be provided to you to </a:t>
            </a:r>
            <a:r>
              <a:rPr lang="en-US" sz="2000" dirty="0" smtClean="0">
                <a:latin typeface="Segoe UI" panose="020B0502040204020203" pitchFamily="34" charset="0"/>
                <a:ea typeface="Segoe UI" panose="020B0502040204020203" pitchFamily="34" charset="0"/>
                <a:cs typeface="Segoe UI" panose="020B0502040204020203" pitchFamily="34" charset="0"/>
              </a:rPr>
              <a:t>submit your application online with USCIS</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a:lnSpc>
                <a:spcPct val="11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Applications for the 24-month STEM extension must be receipted by USCIS BEFORE your standard OPT card expires.</a:t>
            </a:r>
          </a:p>
          <a:p>
            <a:pPr lvl="1">
              <a:lnSpc>
                <a:spcPct val="11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Students who file a timely application for the 24-month OPT extension will be able to continue employment while the extension application is pending, until a final decision on the I-765 or for 180 days, </a:t>
            </a:r>
            <a:r>
              <a:rPr lang="en-US" sz="2000" u="sng" dirty="0">
                <a:latin typeface="Segoe UI" panose="020B0502040204020203" pitchFamily="34" charset="0"/>
                <a:ea typeface="Segoe UI" panose="020B0502040204020203" pitchFamily="34" charset="0"/>
                <a:cs typeface="Segoe UI" panose="020B0502040204020203" pitchFamily="34" charset="0"/>
              </a:rPr>
              <a:t>whichever comes first.</a:t>
            </a:r>
            <a:r>
              <a:rPr lang="en-US" sz="2000" dirty="0">
                <a:latin typeface="Segoe UI" panose="020B0502040204020203" pitchFamily="34" charset="0"/>
                <a:ea typeface="Segoe UI" panose="020B0502040204020203" pitchFamily="34" charset="0"/>
                <a:cs typeface="Segoe UI" panose="020B0502040204020203" pitchFamily="34" charset="0"/>
              </a:rPr>
              <a:t> </a:t>
            </a:r>
          </a:p>
        </p:txBody>
      </p:sp>
      <p:sp>
        <p:nvSpPr>
          <p:cNvPr id="5" name="Title 1"/>
          <p:cNvSpPr>
            <a:spLocks noGrp="1"/>
          </p:cNvSpPr>
          <p:nvPr>
            <p:ph type="title"/>
          </p:nvPr>
        </p:nvSpPr>
        <p:spPr>
          <a:xfrm>
            <a:off x="685800" y="152400"/>
            <a:ext cx="7848600" cy="838200"/>
          </a:xfrm>
        </p:spPr>
        <p:txBody>
          <a:bodyPr/>
          <a:lstStyle/>
          <a:p>
            <a:pPr algn="r"/>
            <a:r>
              <a:rPr lang="en-US" dirty="0">
                <a:latin typeface="Segoe UI" panose="020B0502040204020203" pitchFamily="34" charset="0"/>
                <a:ea typeface="Segoe UI" panose="020B0502040204020203" pitchFamily="34" charset="0"/>
                <a:cs typeface="Segoe UI" panose="020B0502040204020203" pitchFamily="34" charset="0"/>
              </a:rPr>
              <a:t>Applying for STEM OPT, continued</a:t>
            </a:r>
          </a:p>
        </p:txBody>
      </p:sp>
    </p:spTree>
    <p:extLst>
      <p:ext uri="{BB962C8B-B14F-4D97-AF65-F5344CB8AC3E}">
        <p14:creationId xmlns:p14="http://schemas.microsoft.com/office/powerpoint/2010/main" val="23119099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685800"/>
            <a:ext cx="8686800" cy="6019800"/>
          </a:xfrm>
        </p:spPr>
        <p:txBody>
          <a:bodyPr>
            <a:noAutofit/>
          </a:bodyPr>
          <a:lstStyle/>
          <a:p>
            <a:pPr>
              <a:buClr>
                <a:srgbClr val="0000FF"/>
              </a:buClr>
              <a:buFont typeface="Wingdings" panose="05000000000000000000" pitchFamily="2" charset="2"/>
              <a:buChar char="q"/>
            </a:pPr>
            <a:r>
              <a:rPr lang="en-US" dirty="0">
                <a:latin typeface="Segoe UI" panose="020B0502040204020203" pitchFamily="34" charset="0"/>
                <a:ea typeface="Segoe UI" panose="020B0502040204020203" pitchFamily="34" charset="0"/>
                <a:cs typeface="Segoe UI" panose="020B0502040204020203" pitchFamily="34" charset="0"/>
              </a:rPr>
              <a:t>Two  passport-regulation photos  which are less than 30 days old</a:t>
            </a: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rPr>
              <a:t>Currently $410 payable with credit or debit card</a:t>
            </a: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hlinkClick r:id="rId3"/>
              </a:rPr>
              <a:t>I-765 </a:t>
            </a:r>
            <a:r>
              <a:rPr lang="en-US" dirty="0">
                <a:latin typeface="Segoe UI" panose="020B0502040204020203" pitchFamily="34" charset="0"/>
                <a:ea typeface="Segoe UI" panose="020B0502040204020203" pitchFamily="34" charset="0"/>
                <a:cs typeface="Segoe UI" panose="020B0502040204020203" pitchFamily="34" charset="0"/>
                <a:hlinkClick r:id="rId3"/>
              </a:rPr>
              <a:t>Form, Application for Employment </a:t>
            </a:r>
            <a:r>
              <a:rPr lang="en-US" dirty="0" smtClean="0">
                <a:latin typeface="Segoe UI" panose="020B0502040204020203" pitchFamily="34" charset="0"/>
                <a:ea typeface="Segoe UI" panose="020B0502040204020203" pitchFamily="34" charset="0"/>
                <a:cs typeface="Segoe UI" panose="020B0502040204020203" pitchFamily="34" charset="0"/>
                <a:hlinkClick r:id="rId3"/>
              </a:rPr>
              <a:t>Authorization</a:t>
            </a:r>
            <a:endParaRPr lang="en-US" dirty="0" smtClean="0">
              <a:latin typeface="Segoe UI" panose="020B0502040204020203" pitchFamily="34" charset="0"/>
              <a:ea typeface="Segoe UI" panose="020B0502040204020203" pitchFamily="34" charset="0"/>
              <a:cs typeface="Segoe UI" panose="020B0502040204020203" pitchFamily="34" charset="0"/>
            </a:endParaRP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rPr>
              <a:t>I-94 Upload</a:t>
            </a: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rPr>
              <a:t>Scan of F1 </a:t>
            </a:r>
            <a:r>
              <a:rPr lang="en-US" dirty="0">
                <a:latin typeface="Segoe UI" panose="020B0502040204020203" pitchFamily="34" charset="0"/>
                <a:ea typeface="Segoe UI" panose="020B0502040204020203" pitchFamily="34" charset="0"/>
                <a:cs typeface="Segoe UI" panose="020B0502040204020203" pitchFamily="34" charset="0"/>
              </a:rPr>
              <a:t>Visa </a:t>
            </a:r>
            <a:r>
              <a:rPr lang="en-US" i="1" dirty="0">
                <a:latin typeface="Segoe UI" panose="020B0502040204020203" pitchFamily="34" charset="0"/>
                <a:ea typeface="Segoe UI" panose="020B0502040204020203" pitchFamily="34" charset="0"/>
                <a:cs typeface="Segoe UI" panose="020B0502040204020203" pitchFamily="34" charset="0"/>
              </a:rPr>
              <a:t>(does not need to be valid) </a:t>
            </a: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rPr>
              <a:t>Scan of most recent Passport </a:t>
            </a:r>
            <a:r>
              <a:rPr lang="en-US" i="1" dirty="0">
                <a:latin typeface="Segoe UI" panose="020B0502040204020203" pitchFamily="34" charset="0"/>
                <a:ea typeface="Segoe UI" panose="020B0502040204020203" pitchFamily="34" charset="0"/>
                <a:cs typeface="Segoe UI" panose="020B0502040204020203" pitchFamily="34" charset="0"/>
              </a:rPr>
              <a:t>(must be valid/unexpired)</a:t>
            </a:r>
          </a:p>
          <a:p>
            <a:pPr>
              <a:buClr>
                <a:srgbClr val="0000FF"/>
              </a:buClr>
              <a:buFont typeface="Wingdings" panose="05000000000000000000" pitchFamily="2" charset="2"/>
              <a:buChar char="q"/>
            </a:pPr>
            <a:r>
              <a:rPr lang="en-US" dirty="0" smtClean="0">
                <a:latin typeface="Segoe UI" panose="020B0502040204020203" pitchFamily="34" charset="0"/>
                <a:ea typeface="Segoe UI" panose="020B0502040204020203" pitchFamily="34" charset="0"/>
                <a:cs typeface="Segoe UI" panose="020B0502040204020203" pitchFamily="34" charset="0"/>
              </a:rPr>
              <a:t>Scan of New </a:t>
            </a:r>
            <a:r>
              <a:rPr lang="en-US" dirty="0">
                <a:latin typeface="Segoe UI" panose="020B0502040204020203" pitchFamily="34" charset="0"/>
                <a:ea typeface="Segoe UI" panose="020B0502040204020203" pitchFamily="34" charset="0"/>
                <a:cs typeface="Segoe UI" panose="020B0502040204020203" pitchFamily="34" charset="0"/>
              </a:rPr>
              <a:t>I-20 with STEM OPT recommendation on page two</a:t>
            </a:r>
          </a:p>
          <a:p>
            <a:pPr marL="857250" lvl="2" indent="0">
              <a:buClr>
                <a:srgbClr val="0000FF"/>
              </a:buClr>
              <a:buNone/>
            </a:pPr>
            <a:r>
              <a:rPr lang="en-US" sz="1800" i="1" dirty="0">
                <a:latin typeface="Segoe UI" panose="020B0502040204020203" pitchFamily="34" charset="0"/>
                <a:ea typeface="Segoe UI" panose="020B0502040204020203" pitchFamily="34" charset="0"/>
                <a:cs typeface="Segoe UI" panose="020B0502040204020203" pitchFamily="34" charset="0"/>
              </a:rPr>
              <a:t>(provided to you after we review your application in ISSS)</a:t>
            </a:r>
          </a:p>
          <a:p>
            <a:pPr marL="0" indent="-400050">
              <a:buClr>
                <a:srgbClr val="0000FF"/>
              </a:buClr>
              <a:buSzPct val="75000"/>
              <a:buFont typeface="Wingdings" panose="05000000000000000000" pitchFamily="2" charset="2"/>
              <a:buChar char="q"/>
              <a:defRPr/>
            </a:pPr>
            <a:r>
              <a:rPr lang="en-US" dirty="0" smtClean="0">
                <a:latin typeface="Segoe UI" panose="020B0502040204020203" pitchFamily="34" charset="0"/>
                <a:ea typeface="Segoe UI" panose="020B0502040204020203" pitchFamily="34" charset="0"/>
                <a:cs typeface="Segoe UI" panose="020B0502040204020203" pitchFamily="34" charset="0"/>
              </a:rPr>
              <a:t>Scan </a:t>
            </a:r>
            <a:r>
              <a:rPr lang="en-US" dirty="0">
                <a:latin typeface="Segoe UI" panose="020B0502040204020203" pitchFamily="34" charset="0"/>
                <a:ea typeface="Segoe UI" panose="020B0502040204020203" pitchFamily="34" charset="0"/>
                <a:cs typeface="Segoe UI" panose="020B0502040204020203" pitchFamily="34" charset="0"/>
              </a:rPr>
              <a:t>of Diploma </a:t>
            </a:r>
            <a:r>
              <a:rPr lang="en-US" i="1" u="sng" dirty="0">
                <a:latin typeface="Segoe UI" panose="020B0502040204020203" pitchFamily="34" charset="0"/>
                <a:ea typeface="Segoe UI" panose="020B0502040204020203" pitchFamily="34" charset="0"/>
                <a:cs typeface="Segoe UI" panose="020B0502040204020203" pitchFamily="34" charset="0"/>
              </a:rPr>
              <a:t>and</a:t>
            </a:r>
            <a:r>
              <a:rPr lang="en-US" dirty="0">
                <a:latin typeface="Segoe UI" panose="020B0502040204020203" pitchFamily="34" charset="0"/>
                <a:ea typeface="Segoe UI" panose="020B0502040204020203" pitchFamily="34" charset="0"/>
                <a:cs typeface="Segoe UI" panose="020B0502040204020203" pitchFamily="34" charset="0"/>
              </a:rPr>
              <a:t> Official Transcripts</a:t>
            </a:r>
          </a:p>
          <a:p>
            <a:pPr marL="0" indent="-400050">
              <a:buClr>
                <a:srgbClr val="0000FF"/>
              </a:buClr>
              <a:buSzPct val="75000"/>
              <a:buFont typeface="Wingdings" panose="05000000000000000000" pitchFamily="2" charset="2"/>
              <a:buChar char="q"/>
              <a:defRPr/>
            </a:pPr>
            <a:r>
              <a:rPr lang="en-US" dirty="0" smtClean="0">
                <a:latin typeface="Segoe UI" panose="020B0502040204020203" pitchFamily="34" charset="0"/>
                <a:ea typeface="Segoe UI" panose="020B0502040204020203" pitchFamily="34" charset="0"/>
                <a:cs typeface="Segoe UI" panose="020B0502040204020203" pitchFamily="34" charset="0"/>
              </a:rPr>
              <a:t>Scan of </a:t>
            </a:r>
            <a:r>
              <a:rPr lang="en-US" dirty="0">
                <a:latin typeface="Segoe UI" panose="020B0502040204020203" pitchFamily="34" charset="0"/>
                <a:ea typeface="Segoe UI" panose="020B0502040204020203" pitchFamily="34" charset="0"/>
                <a:cs typeface="Segoe UI" panose="020B0502040204020203" pitchFamily="34" charset="0"/>
              </a:rPr>
              <a:t>Standard OPT card or employment records from </a:t>
            </a:r>
          </a:p>
          <a:p>
            <a:pPr marL="0" indent="0">
              <a:buClr>
                <a:srgbClr val="0000FF"/>
              </a:buClr>
              <a:buSzPct val="75000"/>
              <a:buNone/>
              <a:defRPr/>
            </a:pPr>
            <a:r>
              <a:rPr lang="en-US" dirty="0">
                <a:latin typeface="Segoe UI" panose="020B0502040204020203" pitchFamily="34" charset="0"/>
                <a:ea typeface="Segoe UI" panose="020B0502040204020203" pitchFamily="34" charset="0"/>
                <a:cs typeface="Segoe UI" panose="020B0502040204020203" pitchFamily="34" charset="0"/>
              </a:rPr>
              <a:t>     previous jobs in the </a:t>
            </a:r>
            <a:r>
              <a:rPr lang="en-US" dirty="0" smtClean="0">
                <a:latin typeface="Segoe UI" panose="020B0502040204020203" pitchFamily="34" charset="0"/>
                <a:ea typeface="Segoe UI" panose="020B0502040204020203" pitchFamily="34" charset="0"/>
                <a:cs typeface="Segoe UI" panose="020B0502040204020203" pitchFamily="34" charset="0"/>
              </a:rPr>
              <a:t>US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228600" y="304800"/>
            <a:ext cx="9144000" cy="498389"/>
          </a:xfrm>
        </p:spPr>
        <p:txBody>
          <a:bodyPr/>
          <a:lstStyle/>
          <a:p>
            <a:pPr algn="ctr"/>
            <a:r>
              <a:rPr lang="en-US" sz="4800" dirty="0" smtClean="0">
                <a:latin typeface="Segoe UI" panose="020B0502040204020203" pitchFamily="34" charset="0"/>
                <a:ea typeface="Segoe UI" panose="020B0502040204020203" pitchFamily="34" charset="0"/>
                <a:cs typeface="Segoe UI" panose="020B0502040204020203" pitchFamily="34" charset="0"/>
              </a:rPr>
              <a:t>Apply Online with USCIS</a:t>
            </a:r>
            <a:endParaRPr lang="en-US" sz="4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83346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30174" y="1125269"/>
            <a:ext cx="6749654" cy="53062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accent2"/>
                </a:solidFill>
                <a:latin typeface="Rockwell" panose="02060603020205020403" pitchFamily="18" charset="0"/>
                <a:ea typeface="+mj-ea"/>
                <a:cs typeface="+mj-cs"/>
              </a:defRPr>
            </a:lvl1pPr>
          </a:lstStyle>
          <a:p>
            <a:pPr>
              <a:defRPr/>
            </a:pPr>
            <a:r>
              <a:rPr lang="en-US" sz="3000" dirty="0">
                <a:solidFill>
                  <a:sysClr val="window" lastClr="FFFFFF"/>
                </a:solidFill>
                <a:latin typeface="Calibri" panose="020F0502020204030204"/>
                <a:ea typeface="Batang" panose="02030600000101010101" pitchFamily="18" charset="-127"/>
              </a:rPr>
              <a:t>Schedule a Career Planning Appointment</a:t>
            </a:r>
          </a:p>
        </p:txBody>
      </p:sp>
      <p:sp>
        <p:nvSpPr>
          <p:cNvPr id="6" name="TextBox 5"/>
          <p:cNvSpPr txBox="1"/>
          <p:nvPr/>
        </p:nvSpPr>
        <p:spPr>
          <a:xfrm>
            <a:off x="3264410" y="6324600"/>
            <a:ext cx="2719552" cy="415498"/>
          </a:xfrm>
          <a:prstGeom prst="rect">
            <a:avLst/>
          </a:prstGeom>
          <a:noFill/>
        </p:spPr>
        <p:txBody>
          <a:bodyPr wrap="square" rtlCol="0">
            <a:spAutoFit/>
          </a:bodyPr>
          <a:lstStyle/>
          <a:p>
            <a:pPr>
              <a:defRPr/>
            </a:pPr>
            <a:r>
              <a:rPr lang="en-US" sz="2100" dirty="0">
                <a:solidFill>
                  <a:prstClr val="white"/>
                </a:solidFill>
                <a:latin typeface="Calibri" panose="020F0502020204030204"/>
              </a:rPr>
              <a:t>www.career.ufl.edu</a:t>
            </a:r>
          </a:p>
        </p:txBody>
      </p:sp>
      <p:pic>
        <p:nvPicPr>
          <p:cNvPr id="9" name="Picture 8">
            <a:extLst>
              <a:ext uri="{FF2B5EF4-FFF2-40B4-BE49-F238E27FC236}">
                <a16:creationId xmlns:a16="http://schemas.microsoft.com/office/drawing/2014/main" id="{116CECB2-4480-4E54-AA0F-85111482AD40}"/>
              </a:ext>
            </a:extLst>
          </p:cNvPr>
          <p:cNvPicPr>
            <a:picLocks noChangeAspect="1"/>
          </p:cNvPicPr>
          <p:nvPr/>
        </p:nvPicPr>
        <p:blipFill rotWithShape="1">
          <a:blip r:embed="rId3"/>
          <a:srcRect t="6102" r="50579" b="15037"/>
          <a:stretch/>
        </p:blipFill>
        <p:spPr>
          <a:xfrm>
            <a:off x="228600" y="1752600"/>
            <a:ext cx="8292787" cy="4135307"/>
          </a:xfrm>
          <a:prstGeom prst="rect">
            <a:avLst/>
          </a:prstGeom>
        </p:spPr>
      </p:pic>
      <p:sp>
        <p:nvSpPr>
          <p:cNvPr id="11" name="Google Shape;474;p18">
            <a:extLst>
              <a:ext uri="{FF2B5EF4-FFF2-40B4-BE49-F238E27FC236}">
                <a16:creationId xmlns:a16="http://schemas.microsoft.com/office/drawing/2014/main" id="{01EAB796-0F0F-43FE-B162-92847D395C65}"/>
              </a:ext>
            </a:extLst>
          </p:cNvPr>
          <p:cNvSpPr/>
          <p:nvPr/>
        </p:nvSpPr>
        <p:spPr>
          <a:xfrm rot="10035220">
            <a:off x="6384326" y="2180229"/>
            <a:ext cx="1188709" cy="674167"/>
          </a:xfrm>
          <a:prstGeom prst="rightArrow">
            <a:avLst>
              <a:gd name="adj1" fmla="val 50000"/>
              <a:gd name="adj2" fmla="val 50000"/>
            </a:avLst>
          </a:prstGeom>
          <a:solidFill>
            <a:srgbClr val="ED7D3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12" name="Picture 11" descr="Qr code&#10;&#10;Description automatically generated">
            <a:extLst>
              <a:ext uri="{FF2B5EF4-FFF2-40B4-BE49-F238E27FC236}">
                <a16:creationId xmlns:a16="http://schemas.microsoft.com/office/drawing/2014/main" id="{552B770F-A984-484A-97C3-306A40112B21}"/>
              </a:ext>
            </a:extLst>
          </p:cNvPr>
          <p:cNvPicPr>
            <a:picLocks noChangeAspect="1"/>
          </p:cNvPicPr>
          <p:nvPr/>
        </p:nvPicPr>
        <p:blipFill>
          <a:blip r:embed="rId4"/>
          <a:stretch>
            <a:fillRect/>
          </a:stretch>
        </p:blipFill>
        <p:spPr>
          <a:xfrm>
            <a:off x="7427158" y="5331944"/>
            <a:ext cx="1305339" cy="1305339"/>
          </a:xfrm>
          <a:prstGeom prst="rect">
            <a:avLst/>
          </a:prstGeom>
        </p:spPr>
      </p:pic>
    </p:spTree>
    <p:extLst>
      <p:ext uri="{BB962C8B-B14F-4D97-AF65-F5344CB8AC3E}">
        <p14:creationId xmlns:p14="http://schemas.microsoft.com/office/powerpoint/2010/main" val="3877482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4300" y="1219200"/>
            <a:ext cx="8915400" cy="5029200"/>
          </a:xfrm>
        </p:spPr>
        <p:txBody>
          <a:bodyPr>
            <a:noAutofit/>
          </a:bodyPr>
          <a:lstStyle/>
          <a:p>
            <a:pPr>
              <a:buClr>
                <a:schemeClr val="accent4"/>
              </a:buClr>
              <a:buFont typeface="Wingdings" panose="05000000000000000000" pitchFamily="2" charset="2"/>
              <a:buChar char="q"/>
            </a:pPr>
            <a:endParaRPr lang="en-US" sz="2000" u="sng" dirty="0" smtClean="0">
              <a:latin typeface="Segoe UI" panose="020B0502040204020203" pitchFamily="34" charset="0"/>
              <a:cs typeface="Segoe UI" panose="020B0502040204020203" pitchFamily="34" charset="0"/>
            </a:endParaRPr>
          </a:p>
          <a:p>
            <a:pPr>
              <a:buClr>
                <a:schemeClr val="accent4"/>
              </a:buClr>
              <a:buFont typeface="Wingdings" panose="05000000000000000000" pitchFamily="2" charset="2"/>
              <a:buChar char="q"/>
            </a:pPr>
            <a:r>
              <a:rPr lang="en-US" sz="2000" dirty="0" smtClean="0">
                <a:latin typeface="Segoe UI" panose="020B0502040204020203" pitchFamily="34" charset="0"/>
                <a:cs typeface="Segoe UI" panose="020B0502040204020203" pitchFamily="34" charset="0"/>
              </a:rPr>
              <a:t>Apply </a:t>
            </a:r>
            <a:r>
              <a:rPr lang="en-US" sz="2000" dirty="0">
                <a:latin typeface="Segoe UI" panose="020B0502040204020203" pitchFamily="34" charset="0"/>
                <a:cs typeface="Segoe UI" panose="020B0502040204020203" pitchFamily="34" charset="0"/>
              </a:rPr>
              <a:t>online with USCIS at: </a:t>
            </a:r>
            <a:r>
              <a:rPr lang="en-US" sz="2000" u="sng" dirty="0">
                <a:latin typeface="Segoe UI" panose="020B0502040204020203" pitchFamily="34" charset="0"/>
                <a:cs typeface="Segoe UI" panose="020B0502040204020203" pitchFamily="34" charset="0"/>
                <a:hlinkClick r:id="rId2"/>
              </a:rPr>
              <a:t>https://</a:t>
            </a:r>
            <a:r>
              <a:rPr lang="en-US" sz="2000" u="sng" dirty="0" smtClean="0">
                <a:latin typeface="Segoe UI" panose="020B0502040204020203" pitchFamily="34" charset="0"/>
                <a:cs typeface="Segoe UI" panose="020B0502040204020203" pitchFamily="34" charset="0"/>
                <a:hlinkClick r:id="rId2"/>
              </a:rPr>
              <a:t>www.uscis.gov/i-765</a:t>
            </a:r>
            <a:r>
              <a:rPr lang="en-US" sz="2000" u="sng" dirty="0" smtClean="0">
                <a:latin typeface="Segoe UI" panose="020B0502040204020203" pitchFamily="34" charset="0"/>
                <a:cs typeface="Segoe UI" panose="020B0502040204020203" pitchFamily="34" charset="0"/>
              </a:rPr>
              <a:t> </a:t>
            </a:r>
          </a:p>
          <a:p>
            <a:pPr>
              <a:buClr>
                <a:schemeClr val="accent4"/>
              </a:buClr>
              <a:buFont typeface="Wingdings" panose="05000000000000000000" pitchFamily="2" charset="2"/>
              <a:buChar char="q"/>
            </a:pPr>
            <a:r>
              <a:rPr lang="en-US" sz="2000" dirty="0">
                <a:latin typeface="Segoe UI" panose="020B0502040204020203" pitchFamily="34" charset="0"/>
                <a:cs typeface="Segoe UI" panose="020B0502040204020203" pitchFamily="34" charset="0"/>
              </a:rPr>
              <a:t>The receipt notice and the OPT card will be shipped to the address you provided on the I-765. Please scan and email a clear and legible copy of the OPT card to </a:t>
            </a:r>
            <a:r>
              <a:rPr lang="en-US" sz="2000" dirty="0">
                <a:latin typeface="Segoe UI" panose="020B0502040204020203" pitchFamily="34" charset="0"/>
                <a:cs typeface="Segoe UI" panose="020B0502040204020203" pitchFamily="34" charset="0"/>
                <a:hlinkClick r:id="rId3"/>
              </a:rPr>
              <a:t>UFIC-ISS@ufic.ufl.edu</a:t>
            </a:r>
            <a:r>
              <a:rPr lang="en-US" sz="2000" dirty="0">
                <a:latin typeface="Segoe UI" panose="020B0502040204020203" pitchFamily="34" charset="0"/>
                <a:cs typeface="Segoe UI" panose="020B0502040204020203" pitchFamily="34" charset="0"/>
              </a:rPr>
              <a:t> when you receive it. Be sure to include your UFID number in the email.</a:t>
            </a:r>
          </a:p>
          <a:p>
            <a:pPr>
              <a:buClr>
                <a:schemeClr val="accent4"/>
              </a:buClr>
              <a:buFont typeface="Wingdings" panose="05000000000000000000" pitchFamily="2" charset="2"/>
              <a:buChar char="q"/>
            </a:pPr>
            <a:endParaRPr lang="en-US" sz="2000" u="sng" dirty="0" smtClean="0">
              <a:latin typeface="Segoe UI" panose="020B0502040204020203" pitchFamily="34" charset="0"/>
              <a:cs typeface="Segoe UI" panose="020B0502040204020203" pitchFamily="34" charset="0"/>
            </a:endParaRPr>
          </a:p>
          <a:p>
            <a:pPr marL="0" indent="0">
              <a:buClr>
                <a:schemeClr val="accent4"/>
              </a:buClr>
              <a:buNone/>
            </a:pPr>
            <a:endParaRPr lang="en-US" sz="2000" dirty="0">
              <a:latin typeface="Segoe UI" panose="020B0502040204020203" pitchFamily="34" charset="0"/>
              <a:cs typeface="Segoe UI" panose="020B0502040204020203" pitchFamily="34" charset="0"/>
            </a:endParaRPr>
          </a:p>
        </p:txBody>
      </p:sp>
      <p:sp>
        <p:nvSpPr>
          <p:cNvPr id="5" name="Title 1"/>
          <p:cNvSpPr>
            <a:spLocks noGrp="1"/>
          </p:cNvSpPr>
          <p:nvPr>
            <p:ph type="title"/>
          </p:nvPr>
        </p:nvSpPr>
        <p:spPr>
          <a:xfrm>
            <a:off x="685800" y="152400"/>
            <a:ext cx="7848600" cy="838200"/>
          </a:xfrm>
        </p:spPr>
        <p:txBody>
          <a:bodyPr/>
          <a:lstStyle/>
          <a:p>
            <a:pPr algn="r"/>
            <a:r>
              <a:rPr lang="en-US" dirty="0">
                <a:latin typeface="Segoe UI" panose="020B0502040204020203" pitchFamily="34" charset="0"/>
                <a:ea typeface="Segoe UI" panose="020B0502040204020203" pitchFamily="34" charset="0"/>
                <a:cs typeface="Segoe UI" panose="020B0502040204020203" pitchFamily="34" charset="0"/>
              </a:rPr>
              <a:t>Applying for STEM OPT, continued</a:t>
            </a:r>
          </a:p>
        </p:txBody>
      </p:sp>
    </p:spTree>
    <p:extLst>
      <p:ext uri="{BB962C8B-B14F-4D97-AF65-F5344CB8AC3E}">
        <p14:creationId xmlns:p14="http://schemas.microsoft.com/office/powerpoint/2010/main" val="1159589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371601"/>
            <a:ext cx="8686800" cy="3505200"/>
          </a:xfrm>
        </p:spPr>
        <p:txBody>
          <a:bodyPr>
            <a:normAutofit/>
          </a:bodyPr>
          <a:lstStyle/>
          <a:p>
            <a:pPr marL="0" indent="0" algn="ctr">
              <a:buClr>
                <a:srgbClr val="FF4A00"/>
              </a:buClr>
              <a:buNone/>
              <a:defRPr/>
            </a:pPr>
            <a:r>
              <a:rPr lang="en-US" sz="3600" dirty="0">
                <a:latin typeface="Segoe UI" panose="020B0502040204020203" pitchFamily="34" charset="0"/>
                <a:ea typeface="Segoe UI" panose="020B0502040204020203" pitchFamily="34" charset="0"/>
                <a:cs typeface="Segoe UI" panose="020B0502040204020203" pitchFamily="34" charset="0"/>
              </a:rPr>
              <a:t>Address Update, Employment Report, and Travel Requirements </a:t>
            </a:r>
          </a:p>
          <a:p>
            <a:pPr marL="0" indent="0" algn="ctr">
              <a:buClr>
                <a:srgbClr val="FF4A00"/>
              </a:buClr>
              <a:buNone/>
              <a:defRPr/>
            </a:pPr>
            <a:r>
              <a:rPr lang="en-US" sz="3600" dirty="0">
                <a:latin typeface="Segoe UI" panose="020B0502040204020203" pitchFamily="34" charset="0"/>
                <a:ea typeface="Segoe UI" panose="020B0502040204020203" pitchFamily="34" charset="0"/>
                <a:cs typeface="Segoe UI" panose="020B0502040204020203" pitchFamily="34" charset="0"/>
              </a:rPr>
              <a:t>while on STEM OPT </a:t>
            </a:r>
          </a:p>
        </p:txBody>
      </p:sp>
    </p:spTree>
    <p:extLst>
      <p:ext uri="{BB962C8B-B14F-4D97-AF65-F5344CB8AC3E}">
        <p14:creationId xmlns:p14="http://schemas.microsoft.com/office/powerpoint/2010/main" val="657224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066800"/>
            <a:ext cx="9144000" cy="5486399"/>
          </a:xfrm>
        </p:spPr>
        <p:txBody>
          <a:bodyPr>
            <a:noAutofit/>
          </a:bodyPr>
          <a:lstStyle/>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must update your address within TEN days of moving</a:t>
            </a:r>
          </a:p>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must provide a physical address location; it cannot be a P.O. Box. </a:t>
            </a:r>
          </a:p>
          <a:p>
            <a:pPr>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Places to update your address:</a:t>
            </a:r>
          </a:p>
          <a:p>
            <a:pPr lvl="1">
              <a:buClr>
                <a:srgbClr val="0000FF"/>
              </a:buClr>
              <a:buSzPct val="75000"/>
              <a:buFont typeface="Wingdings" pitchFamily="2" charset="2"/>
              <a:buChar char="q"/>
            </a:pPr>
            <a:r>
              <a:rPr lang="en-US" sz="2000" dirty="0" err="1">
                <a:latin typeface="Segoe UI" panose="020B0502040204020203" pitchFamily="34" charset="0"/>
                <a:ea typeface="Segoe UI" panose="020B0502040204020203" pitchFamily="34" charset="0"/>
                <a:cs typeface="Segoe UI" panose="020B0502040204020203" pitchFamily="34" charset="0"/>
              </a:rPr>
              <a:t>OneUF</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cs typeface="Segoe UI" panose="020B0502040204020203" pitchFamily="34" charset="0"/>
                <a:hlinkClick r:id="rId2"/>
              </a:rPr>
              <a:t>https://internationalcenter.ufl.edu/international-students-scholars/additional-information/change-address</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USPS: </a:t>
            </a:r>
            <a:r>
              <a:rPr lang="en-US" sz="2000" dirty="0">
                <a:latin typeface="Segoe UI" panose="020B0502040204020203" pitchFamily="34" charset="0"/>
                <a:ea typeface="Segoe UI" panose="020B0502040204020203" pitchFamily="34" charset="0"/>
                <a:cs typeface="Segoe UI" panose="020B0502040204020203" pitchFamily="34" charset="0"/>
                <a:hlinkClick r:id="rId3"/>
              </a:rPr>
              <a:t>https://www.usa.gov/post-office</a:t>
            </a:r>
            <a:r>
              <a:rPr lang="en-US" sz="2000" dirty="0">
                <a:latin typeface="Segoe UI" panose="020B0502040204020203" pitchFamily="34" charset="0"/>
                <a:ea typeface="Segoe UI" panose="020B0502040204020203" pitchFamily="34" charset="0"/>
                <a:cs typeface="Segoe UI" panose="020B0502040204020203" pitchFamily="34" charset="0"/>
              </a:rPr>
              <a:t> </a:t>
            </a: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USCIS: </a:t>
            </a:r>
            <a:r>
              <a:rPr lang="en-US" sz="2000" dirty="0">
                <a:latin typeface="Segoe UI" panose="020B0502040204020203" pitchFamily="34" charset="0"/>
                <a:ea typeface="Segoe UI" panose="020B0502040204020203" pitchFamily="34" charset="0"/>
                <a:cs typeface="Segoe UI" panose="020B0502040204020203" pitchFamily="34" charset="0"/>
                <a:hlinkClick r:id="rId4"/>
              </a:rPr>
              <a:t>https://egov.uscis.gov/coa/displayCOAForm.do</a:t>
            </a:r>
            <a:r>
              <a:rPr lang="en-US" sz="2000" dirty="0">
                <a:latin typeface="Segoe UI" panose="020B0502040204020203" pitchFamily="34" charset="0"/>
                <a:ea typeface="Segoe UI" panose="020B0502040204020203" pitchFamily="34" charset="0"/>
                <a:cs typeface="Segoe UI" panose="020B0502040204020203" pitchFamily="34" charset="0"/>
              </a:rPr>
              <a:t> </a:t>
            </a:r>
          </a:p>
          <a:p>
            <a:pPr lvl="2">
              <a:buClr>
                <a:srgbClr val="0000FF"/>
              </a:buClr>
              <a:buSzPct val="75000"/>
              <a:buFont typeface="Wingdings" pitchFamily="2" charset="2"/>
              <a:buChar char="q"/>
            </a:pPr>
            <a:r>
              <a:rPr lang="en-US" sz="2000" i="1" dirty="0">
                <a:latin typeface="Segoe UI" panose="020B0502040204020203" pitchFamily="34" charset="0"/>
                <a:ea typeface="Segoe UI" panose="020B0502040204020203" pitchFamily="34" charset="0"/>
                <a:cs typeface="Segoe UI" panose="020B0502040204020203" pitchFamily="34" charset="0"/>
              </a:rPr>
              <a:t>If you move while your application is pending</a:t>
            </a:r>
          </a:p>
          <a:p>
            <a:pPr lvl="1">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SEVP Portal</a:t>
            </a:r>
          </a:p>
        </p:txBody>
      </p:sp>
      <p:sp>
        <p:nvSpPr>
          <p:cNvPr id="5"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Address Update</a:t>
            </a:r>
          </a:p>
        </p:txBody>
      </p:sp>
    </p:spTree>
    <p:extLst>
      <p:ext uri="{BB962C8B-B14F-4D97-AF65-F5344CB8AC3E}">
        <p14:creationId xmlns:p14="http://schemas.microsoft.com/office/powerpoint/2010/main" val="2922524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762000"/>
            <a:ext cx="9144000" cy="5943600"/>
          </a:xfrm>
        </p:spPr>
        <p:txBody>
          <a:bodyPr>
            <a:noAutofit/>
          </a:bodyPr>
          <a:lstStyle/>
          <a:p>
            <a:pPr>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SEVP Portal may be used to update your </a:t>
            </a:r>
            <a:r>
              <a:rPr lang="en-US" sz="2000" b="1" dirty="0">
                <a:latin typeface="Segoe UI" panose="020B0502040204020203" pitchFamily="34" charset="0"/>
                <a:ea typeface="Segoe UI" panose="020B0502040204020203" pitchFamily="34" charset="0"/>
                <a:cs typeface="Segoe UI" panose="020B0502040204020203" pitchFamily="34" charset="0"/>
              </a:rPr>
              <a:t>personal information</a:t>
            </a:r>
            <a:r>
              <a:rPr lang="en-US" sz="2000" dirty="0">
                <a:latin typeface="Segoe UI" panose="020B0502040204020203" pitchFamily="34" charset="0"/>
                <a:ea typeface="Segoe UI" panose="020B0502040204020203" pitchFamily="34" charset="0"/>
                <a:cs typeface="Segoe UI" panose="020B0502040204020203" pitchFamily="34" charset="0"/>
              </a:rPr>
              <a:t>: home address, phone number, email, etc. </a:t>
            </a:r>
          </a:p>
          <a:p>
            <a:pPr>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The SEVP Portal is not to be used by students on STEM OPT to update a change in employer </a:t>
            </a:r>
          </a:p>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Must first report your employment info to your F-1 Advisor/DSO using the </a:t>
            </a:r>
            <a:r>
              <a:rPr lang="en-US" sz="2000" u="sng" dirty="0">
                <a:latin typeface="Segoe UI" panose="020B0502040204020203" pitchFamily="34" charset="0"/>
                <a:ea typeface="Segoe UI" panose="020B0502040204020203" pitchFamily="34" charset="0"/>
                <a:cs typeface="Segoe UI" panose="020B0502040204020203" pitchFamily="34" charset="0"/>
                <a:hlinkClick r:id="rId2"/>
              </a:rPr>
              <a:t>OPT Reporting Form</a:t>
            </a:r>
            <a:r>
              <a:rPr lang="en-US" sz="2000" dirty="0">
                <a:latin typeface="Segoe UI" panose="020B0502040204020203" pitchFamily="34" charset="0"/>
                <a:ea typeface="Segoe UI" panose="020B0502040204020203" pitchFamily="34" charset="0"/>
                <a:cs typeface="Segoe UI" panose="020B0502040204020203" pitchFamily="34" charset="0"/>
              </a:rPr>
              <a:t> and the </a:t>
            </a:r>
            <a:r>
              <a:rPr lang="en-US" sz="2000" u="sng" dirty="0">
                <a:latin typeface="Segoe UI" panose="020B0502040204020203" pitchFamily="34" charset="0"/>
                <a:ea typeface="Segoe UI" panose="020B0502040204020203" pitchFamily="34" charset="0"/>
                <a:cs typeface="Segoe UI" panose="020B0502040204020203" pitchFamily="34" charset="0"/>
                <a:hlinkClick r:id="rId3"/>
              </a:rPr>
              <a:t>I-983 Form</a:t>
            </a:r>
            <a:r>
              <a:rPr lang="en-US" sz="2000" dirty="0">
                <a:latin typeface="Segoe UI" panose="020B0502040204020203" pitchFamily="34" charset="0"/>
                <a:ea typeface="Segoe UI" panose="020B0502040204020203" pitchFamily="34" charset="0"/>
                <a:cs typeface="Segoe UI" panose="020B0502040204020203" pitchFamily="34" charset="0"/>
              </a:rPr>
              <a:t>. After the F-1 Advisor/DSO has reviewed and entered the employment info in SEVIS, you may use the SEVP Portal to update minor details regarding the specific STEM OPT employer that the F-1 Advisor/DSO has already entered in SEVIS.</a:t>
            </a:r>
          </a:p>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If anything you wish to update in the portal differs from what was entered on the OPT Reporting Form and I-983 Form other than your own personal info, you must provide a new </a:t>
            </a:r>
            <a:r>
              <a:rPr lang="en-US" sz="2000" u="sng" dirty="0">
                <a:latin typeface="Segoe UI" panose="020B0502040204020203" pitchFamily="34" charset="0"/>
                <a:ea typeface="Segoe UI" panose="020B0502040204020203" pitchFamily="34" charset="0"/>
                <a:cs typeface="Segoe UI" panose="020B0502040204020203" pitchFamily="34" charset="0"/>
                <a:hlinkClick r:id="rId2"/>
              </a:rPr>
              <a:t>OPT Reporting Form</a:t>
            </a:r>
            <a:r>
              <a:rPr lang="en-US" sz="2000" dirty="0">
                <a:latin typeface="Segoe UI" panose="020B0502040204020203" pitchFamily="34" charset="0"/>
                <a:ea typeface="Segoe UI" panose="020B0502040204020203" pitchFamily="34" charset="0"/>
                <a:cs typeface="Segoe UI" panose="020B0502040204020203" pitchFamily="34" charset="0"/>
              </a:rPr>
              <a:t> and the </a:t>
            </a:r>
            <a:r>
              <a:rPr lang="en-US" sz="2000" u="sng" dirty="0">
                <a:latin typeface="Segoe UI" panose="020B0502040204020203" pitchFamily="34" charset="0"/>
                <a:ea typeface="Segoe UI" panose="020B0502040204020203" pitchFamily="34" charset="0"/>
                <a:cs typeface="Segoe UI" panose="020B0502040204020203" pitchFamily="34" charset="0"/>
                <a:hlinkClick r:id="rId3"/>
              </a:rPr>
              <a:t>I-983 Form</a:t>
            </a:r>
            <a:r>
              <a:rPr lang="en-US" sz="2000" dirty="0">
                <a:latin typeface="Segoe UI" panose="020B0502040204020203" pitchFamily="34" charset="0"/>
                <a:ea typeface="Segoe UI" panose="020B0502040204020203" pitchFamily="34" charset="0"/>
                <a:cs typeface="Segoe UI" panose="020B0502040204020203" pitchFamily="34" charset="0"/>
              </a:rPr>
              <a:t> to your F-1 Advisor/DSO, who will then review your updated documents and update SEVIS directly.</a:t>
            </a:r>
          </a:p>
          <a:p>
            <a:pPr lvl="1">
              <a:buClr>
                <a:srgbClr val="0000FF"/>
              </a:buClr>
              <a:buFont typeface="Wingdings" panose="05000000000000000000"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This will result in an updated I-20. You will be asked for mailing instructions when the I-20 is ready.</a:t>
            </a:r>
          </a:p>
        </p:txBody>
      </p:sp>
      <p:sp>
        <p:nvSpPr>
          <p:cNvPr id="5" name="Title 1"/>
          <p:cNvSpPr>
            <a:spLocks noGrp="1"/>
          </p:cNvSpPr>
          <p:nvPr>
            <p:ph type="title"/>
          </p:nvPr>
        </p:nvSpPr>
        <p:spPr>
          <a:xfrm>
            <a:off x="685800" y="96253"/>
            <a:ext cx="7848600" cy="685800"/>
          </a:xfrm>
        </p:spPr>
        <p:txBody>
          <a:bodyPr/>
          <a:lstStyle/>
          <a:p>
            <a:pPr algn="ctr"/>
            <a:r>
              <a:rPr lang="en-US" sz="4000" dirty="0">
                <a:latin typeface="Segoe UI" panose="020B0502040204020203" pitchFamily="34" charset="0"/>
                <a:ea typeface="Segoe UI" panose="020B0502040204020203" pitchFamily="34" charset="0"/>
                <a:cs typeface="Segoe UI" panose="020B0502040204020203" pitchFamily="34" charset="0"/>
              </a:rPr>
              <a:t>STEM OPT Reporting Info</a:t>
            </a:r>
          </a:p>
        </p:txBody>
      </p:sp>
    </p:spTree>
    <p:extLst>
      <p:ext uri="{BB962C8B-B14F-4D97-AF65-F5344CB8AC3E}">
        <p14:creationId xmlns:p14="http://schemas.microsoft.com/office/powerpoint/2010/main" val="2971482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685800"/>
            <a:ext cx="8686800" cy="6172200"/>
          </a:xfrm>
        </p:spPr>
        <p:txBody>
          <a:bodyPr>
            <a:normAutofit/>
          </a:bodyPr>
          <a:lstStyle/>
          <a:p>
            <a:pPr>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You are still on an F1 Student Visa </a:t>
            </a:r>
          </a:p>
          <a:p>
            <a:pPr>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Traveling out of the US is always risky, but if you choose to do so, in order to return to the U.S. you must have</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Valid Passport (valid at least 6 months beyond entry date)</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Valid F1 Student Visa</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I-20 (which has been endorsed for STEM OPT)</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Valid travel signature (valid for 6 months from date signed)</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Employment Authorization Document (EAD/STEM OPT card)</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Letter of Employment (on employer’s letterhead, stating your name, job title, brief description of duties, employment start date; a recent letter confirming employment and knowledge of your travel plans is also recommended)</a:t>
            </a:r>
          </a:p>
          <a:p>
            <a:pPr lvl="1">
              <a:lnSpc>
                <a:spcPct val="90000"/>
              </a:lnSpc>
              <a:buClr>
                <a:srgbClr val="0000FF"/>
              </a:buClr>
              <a:buSzPct val="75000"/>
              <a:buFont typeface="Wingdings" pitchFamily="2" charset="2"/>
              <a:buChar char="q"/>
            </a:pPr>
            <a:r>
              <a:rPr lang="en-US" sz="2000" dirty="0">
                <a:latin typeface="Segoe UI" panose="020B0502040204020203" pitchFamily="34" charset="0"/>
                <a:ea typeface="Segoe UI" panose="020B0502040204020203" pitchFamily="34" charset="0"/>
                <a:cs typeface="Segoe UI" panose="020B0502040204020203" pitchFamily="34" charset="0"/>
              </a:rPr>
              <a:t>2-3 recent pay stubs</a:t>
            </a:r>
          </a:p>
          <a:p>
            <a:pPr marL="57150" indent="0">
              <a:lnSpc>
                <a:spcPct val="90000"/>
              </a:lnSpc>
              <a:buClr>
                <a:srgbClr val="0000FF"/>
              </a:buClr>
              <a:buSzPct val="75000"/>
              <a:buNone/>
            </a:pPr>
            <a:r>
              <a:rPr lang="en-US" sz="2000" dirty="0">
                <a:latin typeface="Segoe UI" panose="020B0502040204020203" pitchFamily="34" charset="0"/>
                <a:ea typeface="Segoe UI" panose="020B0502040204020203" pitchFamily="34" charset="0"/>
                <a:cs typeface="Segoe UI" panose="020B0502040204020203" pitchFamily="34" charset="0"/>
              </a:rPr>
              <a:t>* Dependents must have their own I-20, passport, F2 visa and copy of the F1’s I-20, OPT card and employment letter</a:t>
            </a:r>
          </a:p>
        </p:txBody>
      </p:sp>
      <p:sp>
        <p:nvSpPr>
          <p:cNvPr id="5" name="Title 1"/>
          <p:cNvSpPr>
            <a:spLocks noGrp="1"/>
          </p:cNvSpPr>
          <p:nvPr>
            <p:ph type="title"/>
          </p:nvPr>
        </p:nvSpPr>
        <p:spPr>
          <a:xfrm>
            <a:off x="685800" y="152400"/>
            <a:ext cx="7848600" cy="685800"/>
          </a:xfrm>
        </p:spPr>
        <p:txBody>
          <a:bodyPr/>
          <a:lstStyle/>
          <a:p>
            <a:pPr algn="ctr"/>
            <a:r>
              <a:rPr lang="en-US" sz="4000" dirty="0">
                <a:latin typeface="Segoe UI" panose="020B0502040204020203" pitchFamily="34" charset="0"/>
                <a:ea typeface="Segoe UI" panose="020B0502040204020203" pitchFamily="34" charset="0"/>
                <a:cs typeface="Segoe UI" panose="020B0502040204020203" pitchFamily="34" charset="0"/>
              </a:rPr>
              <a:t>Travel During STEM OPT</a:t>
            </a:r>
          </a:p>
        </p:txBody>
      </p:sp>
    </p:spTree>
    <p:extLst>
      <p:ext uri="{BB962C8B-B14F-4D97-AF65-F5344CB8AC3E}">
        <p14:creationId xmlns:p14="http://schemas.microsoft.com/office/powerpoint/2010/main" val="61966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685800"/>
            <a:ext cx="8610600" cy="838200"/>
          </a:xfrm>
        </p:spPr>
        <p:txBody>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General STEM </a:t>
            </a:r>
            <a:r>
              <a:rPr lang="en-US" dirty="0">
                <a:latin typeface="Segoe UI" panose="020B0502040204020203" pitchFamily="34" charset="0"/>
                <a:ea typeface="Segoe UI" panose="020B0502040204020203" pitchFamily="34" charset="0"/>
                <a:cs typeface="Segoe UI" panose="020B0502040204020203" pitchFamily="34" charset="0"/>
              </a:rPr>
              <a:t>OPT Questions?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76400"/>
            <a:ext cx="1914525" cy="1914525"/>
          </a:xfrm>
          <a:prstGeom prst="rect">
            <a:avLst/>
          </a:prstGeom>
        </p:spPr>
      </p:pic>
      <p:sp>
        <p:nvSpPr>
          <p:cNvPr id="3" name="TextBox 2"/>
          <p:cNvSpPr txBox="1"/>
          <p:nvPr/>
        </p:nvSpPr>
        <p:spPr>
          <a:xfrm>
            <a:off x="3962400" y="2171997"/>
            <a:ext cx="3886200"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UFIC website – STEM OPT I-20 Application Information</a:t>
            </a:r>
            <a:endParaRPr lang="en-US" dirty="0">
              <a:latin typeface="Segoe UI" panose="020B0502040204020203" pitchFamily="34" charset="0"/>
              <a:cs typeface="Segoe UI" panose="020B0502040204020203" pitchFamily="34" charset="0"/>
            </a:endParaRPr>
          </a:p>
        </p:txBody>
      </p:sp>
      <p:sp>
        <p:nvSpPr>
          <p:cNvPr id="4" name="Right Arrow 3"/>
          <p:cNvSpPr/>
          <p:nvPr/>
        </p:nvSpPr>
        <p:spPr>
          <a:xfrm rot="10800000">
            <a:off x="2667000" y="2209800"/>
            <a:ext cx="990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4267200"/>
            <a:ext cx="1905000" cy="1905000"/>
          </a:xfrm>
          <a:prstGeom prst="rect">
            <a:avLst/>
          </a:prstGeom>
        </p:spPr>
      </p:pic>
      <p:sp>
        <p:nvSpPr>
          <p:cNvPr id="7" name="Right Arrow 6"/>
          <p:cNvSpPr/>
          <p:nvPr/>
        </p:nvSpPr>
        <p:spPr>
          <a:xfrm>
            <a:off x="4038600" y="4876800"/>
            <a:ext cx="1447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6799" y="5040094"/>
            <a:ext cx="3200400" cy="646331"/>
          </a:xfrm>
          <a:prstGeom prst="rect">
            <a:avLst/>
          </a:prstGeom>
          <a:noFill/>
        </p:spPr>
        <p:txBody>
          <a:bodyPr wrap="square" rtlCol="0">
            <a:spAutoFit/>
          </a:bodyPr>
          <a:lstStyle/>
          <a:p>
            <a:r>
              <a:rPr lang="en-US" dirty="0" smtClean="0">
                <a:latin typeface="Segoe UI" panose="020B0502040204020203" pitchFamily="34" charset="0"/>
                <a:cs typeface="Segoe UI" panose="020B0502040204020203" pitchFamily="34" charset="0"/>
              </a:rPr>
              <a:t>UFIC STEM OPT Reporting Requirements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71368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799" y="304800"/>
            <a:ext cx="7848600" cy="1143000"/>
          </a:xfrm>
        </p:spPr>
        <p:txBody>
          <a:bodyPr/>
          <a:lstStyle/>
          <a:p>
            <a:pPr algn="ctr"/>
            <a:r>
              <a:rPr lang="en-US" dirty="0">
                <a:latin typeface="Segoe UI" panose="020B0502040204020203" pitchFamily="34" charset="0"/>
                <a:ea typeface="Segoe UI" panose="020B0502040204020203" pitchFamily="34" charset="0"/>
                <a:cs typeface="Segoe UI" panose="020B0502040204020203" pitchFamily="34" charset="0"/>
              </a:rPr>
              <a:t>Contact Your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International Student Advisor!</a:t>
            </a:r>
          </a:p>
        </p:txBody>
      </p:sp>
      <p:graphicFrame>
        <p:nvGraphicFramePr>
          <p:cNvPr id="2" name="Table 1"/>
          <p:cNvGraphicFramePr>
            <a:graphicFrameLocks noGrp="1"/>
          </p:cNvGraphicFramePr>
          <p:nvPr>
            <p:extLst>
              <p:ext uri="{D42A27DB-BD31-4B8C-83A1-F6EECF244321}">
                <p14:modId xmlns:p14="http://schemas.microsoft.com/office/powerpoint/2010/main" val="3521098298"/>
              </p:ext>
            </p:extLst>
          </p:nvPr>
        </p:nvGraphicFramePr>
        <p:xfrm>
          <a:off x="495300" y="1676401"/>
          <a:ext cx="8229599" cy="5044694"/>
        </p:xfrm>
        <a:graphic>
          <a:graphicData uri="http://schemas.openxmlformats.org/drawingml/2006/table">
            <a:tbl>
              <a:tblPr firstRow="1" firstCol="1" bandRow="1">
                <a:tableStyleId>{2D5ABB26-0587-4C30-8999-92F81FD0307C}</a:tableStyleId>
              </a:tblPr>
              <a:tblGrid>
                <a:gridCol w="4068429">
                  <a:extLst>
                    <a:ext uri="{9D8B030D-6E8A-4147-A177-3AD203B41FA5}">
                      <a16:colId xmlns:a16="http://schemas.microsoft.com/office/drawing/2014/main" val="262359093"/>
                    </a:ext>
                  </a:extLst>
                </a:gridCol>
                <a:gridCol w="202098">
                  <a:extLst>
                    <a:ext uri="{9D8B030D-6E8A-4147-A177-3AD203B41FA5}">
                      <a16:colId xmlns:a16="http://schemas.microsoft.com/office/drawing/2014/main" val="4040441969"/>
                    </a:ext>
                  </a:extLst>
                </a:gridCol>
                <a:gridCol w="3959072">
                  <a:extLst>
                    <a:ext uri="{9D8B030D-6E8A-4147-A177-3AD203B41FA5}">
                      <a16:colId xmlns:a16="http://schemas.microsoft.com/office/drawing/2014/main" val="3084220799"/>
                    </a:ext>
                  </a:extLst>
                </a:gridCol>
              </a:tblGrid>
              <a:tr h="361147">
                <a:tc>
                  <a:txBody>
                    <a:bodyPr/>
                    <a:lstStyle/>
                    <a:p>
                      <a:pPr marL="0" marR="0" algn="ctr">
                        <a:lnSpc>
                          <a:spcPct val="115000"/>
                        </a:lnSpc>
                        <a:spcBef>
                          <a:spcPts val="0"/>
                        </a:spcBef>
                        <a:spcAft>
                          <a:spcPts val="1000"/>
                        </a:spcAft>
                      </a:pPr>
                      <a:r>
                        <a:rPr lang="en-US" sz="2000" b="1" kern="1200" dirty="0">
                          <a:ln>
                            <a:noFill/>
                          </a:ln>
                          <a:effectLst/>
                          <a:latin typeface="Segoe UI" panose="020B0502040204020203" pitchFamily="34" charset="0"/>
                          <a:ea typeface="Segoe UI" panose="020B0502040204020203" pitchFamily="34" charset="0"/>
                          <a:cs typeface="Segoe UI" panose="020B0502040204020203" pitchFamily="34" charset="0"/>
                        </a:rPr>
                        <a:t>A-C</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b="1" kern="1200" dirty="0">
                          <a:ln>
                            <a:noFill/>
                          </a:ln>
                          <a:effectLst/>
                          <a:latin typeface="Segoe UI" panose="020B0502040204020203" pitchFamily="34" charset="0"/>
                          <a:ea typeface="Segoe UI" panose="020B0502040204020203" pitchFamily="34" charset="0"/>
                          <a:cs typeface="Segoe UI" panose="020B0502040204020203" pitchFamily="34" charset="0"/>
                        </a:rPr>
                        <a:t>M-Q</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3775699876"/>
                  </a:ext>
                </a:extLst>
              </a:tr>
              <a:tr h="363419">
                <a:tc>
                  <a:txBody>
                    <a:bodyPr/>
                    <a:lstStyle/>
                    <a:p>
                      <a:pPr marL="0" marR="0" algn="ctr">
                        <a:lnSpc>
                          <a:spcPct val="115000"/>
                        </a:lnSpc>
                        <a:spcBef>
                          <a:spcPts val="0"/>
                        </a:spcBef>
                        <a:spcAft>
                          <a:spcPts val="1000"/>
                        </a:spcAft>
                      </a:pPr>
                      <a:r>
                        <a:rPr lang="en-US" sz="2000" kern="1200" dirty="0" smtClean="0">
                          <a:ln>
                            <a:noFill/>
                          </a:ln>
                          <a:effectLst/>
                          <a:latin typeface="Segoe UI" panose="020B0502040204020203" pitchFamily="34" charset="0"/>
                          <a:ea typeface="Segoe UI" panose="020B0502040204020203" pitchFamily="34" charset="0"/>
                          <a:cs typeface="Segoe UI" panose="020B0502040204020203" pitchFamily="34" charset="0"/>
                        </a:rPr>
                        <a:t>Gardenia</a:t>
                      </a:r>
                      <a:r>
                        <a:rPr lang="en-US" sz="2000" kern="1200" baseline="0" dirty="0" smtClean="0">
                          <a:ln>
                            <a:noFill/>
                          </a:ln>
                          <a:effectLst/>
                          <a:latin typeface="Segoe UI" panose="020B0502040204020203" pitchFamily="34" charset="0"/>
                          <a:ea typeface="Segoe UI" panose="020B0502040204020203" pitchFamily="34" charset="0"/>
                          <a:cs typeface="Segoe UI" panose="020B0502040204020203" pitchFamily="34" charset="0"/>
                        </a:rPr>
                        <a:t> Bazan</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Candice DeBose-Tyson</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10767297"/>
                  </a:ext>
                </a:extLst>
              </a:tr>
              <a:tr h="363987">
                <a:tc>
                  <a:txBody>
                    <a:bodyPr/>
                    <a:lstStyle/>
                    <a:p>
                      <a:pPr marL="0" marR="0" algn="ctr">
                        <a:lnSpc>
                          <a:spcPct val="115000"/>
                        </a:lnSpc>
                        <a:spcBef>
                          <a:spcPts val="0"/>
                        </a:spcBef>
                        <a:spcAft>
                          <a:spcPts val="0"/>
                        </a:spcAft>
                      </a:pPr>
                      <a:r>
                        <a:rPr lang="en-US" sz="2000" kern="1200" dirty="0" smtClean="0">
                          <a:ln>
                            <a:noFill/>
                          </a:ln>
                          <a:effectLst/>
                          <a:latin typeface="Segoe UI" panose="020B0502040204020203" pitchFamily="34" charset="0"/>
                          <a:ea typeface="Segoe UI" panose="020B0502040204020203" pitchFamily="34" charset="0"/>
                          <a:cs typeface="Segoe UI" panose="020B0502040204020203" pitchFamily="34" charset="0"/>
                        </a:rPr>
                        <a:t>gbazan@ufic.ufl.edu</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cdebose@ufic.ufl.edu</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752530868"/>
                  </a:ext>
                </a:extLst>
              </a:tr>
              <a:tr h="363987">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defTabSz="457200" rtl="0" eaLnBrk="1" latinLnBrk="0" hangingPunct="1">
                        <a:lnSpc>
                          <a:spcPct val="115000"/>
                        </a:lnSpc>
                        <a:spcBef>
                          <a:spcPts val="0"/>
                        </a:spcBef>
                        <a:spcAft>
                          <a:spcPts val="1000"/>
                        </a:spcAft>
                      </a:pPr>
                      <a:r>
                        <a:rPr lang="en-US" sz="1600" kern="120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txBody>
                  <a:tcPr marL="57208" marR="57208" marT="0" marB="0"/>
                </a:tc>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3657354003"/>
                  </a:ext>
                </a:extLst>
              </a:tr>
              <a:tr h="343537">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3052795383"/>
                  </a:ext>
                </a:extLst>
              </a:tr>
              <a:tr h="361147">
                <a:tc>
                  <a:txBody>
                    <a:bodyPr/>
                    <a:lstStyle/>
                    <a:p>
                      <a:pPr marL="0" marR="0" algn="ctr">
                        <a:lnSpc>
                          <a:spcPct val="115000"/>
                        </a:lnSpc>
                        <a:spcBef>
                          <a:spcPts val="0"/>
                        </a:spcBef>
                        <a:spcAft>
                          <a:spcPts val="1000"/>
                        </a:spcAft>
                      </a:pPr>
                      <a:r>
                        <a:rPr lang="en-US" sz="2000" b="1" kern="1200" dirty="0">
                          <a:ln>
                            <a:noFill/>
                          </a:ln>
                          <a:effectLst/>
                          <a:latin typeface="Segoe UI" panose="020B0502040204020203" pitchFamily="34" charset="0"/>
                          <a:ea typeface="Segoe UI" panose="020B0502040204020203" pitchFamily="34" charset="0"/>
                          <a:cs typeface="Segoe UI" panose="020B0502040204020203" pitchFamily="34" charset="0"/>
                        </a:rPr>
                        <a:t>D-J</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b="1" kern="1200" dirty="0" smtClean="0">
                          <a:ln>
                            <a:noFill/>
                          </a:ln>
                          <a:effectLst/>
                          <a:latin typeface="Segoe UI" panose="020B0502040204020203" pitchFamily="34" charset="0"/>
                          <a:ea typeface="Segoe UI" panose="020B0502040204020203" pitchFamily="34" charset="0"/>
                          <a:cs typeface="Segoe UI" panose="020B0502040204020203" pitchFamily="34" charset="0"/>
                        </a:rPr>
                        <a:t>R-T</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567107626"/>
                  </a:ext>
                </a:extLst>
              </a:tr>
              <a:tr h="363419">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Ethel Porras</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b="0" kern="120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Yu</a:t>
                      </a:r>
                      <a:r>
                        <a:rPr lang="en-US" sz="2000" b="0" kern="120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“Yagi” Aoyagi</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4151010480"/>
                  </a:ext>
                </a:extLst>
              </a:tr>
              <a:tr h="363987">
                <a:tc>
                  <a:txBody>
                    <a:bodyPr/>
                    <a:lstStyle/>
                    <a:p>
                      <a:pPr marL="0" marR="0" algn="ctr">
                        <a:lnSpc>
                          <a:spcPct val="115000"/>
                        </a:lnSpc>
                        <a:spcBef>
                          <a:spcPts val="0"/>
                        </a:spcBef>
                        <a:spcAft>
                          <a:spcPts val="0"/>
                        </a:spcAft>
                      </a:pPr>
                      <a:r>
                        <a:rPr lang="en-US" sz="2000" kern="1200">
                          <a:ln>
                            <a:noFill/>
                          </a:ln>
                          <a:effectLst/>
                          <a:latin typeface="Segoe UI" panose="020B0502040204020203" pitchFamily="34" charset="0"/>
                          <a:ea typeface="Segoe UI" panose="020B0502040204020203" pitchFamily="34" charset="0"/>
                          <a:cs typeface="Segoe UI" panose="020B0502040204020203" pitchFamily="34" charset="0"/>
                        </a:rPr>
                        <a:t>eporras@ufic.ufl.edu</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kern="1200" dirty="0" smtClean="0">
                          <a:ln>
                            <a:noFill/>
                          </a:ln>
                          <a:effectLst/>
                          <a:latin typeface="Segoe UI" panose="020B0502040204020203" pitchFamily="34" charset="0"/>
                          <a:ea typeface="Segoe UI" panose="020B0502040204020203" pitchFamily="34" charset="0"/>
                          <a:cs typeface="Segoe UI" panose="020B0502040204020203" pitchFamily="34" charset="0"/>
                        </a:rPr>
                        <a:t>yaoyagi@ufic.ufl.edu</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408656703"/>
                  </a:ext>
                </a:extLst>
              </a:tr>
              <a:tr h="363987">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defTabSz="457200" rtl="0" eaLnBrk="1" latinLnBrk="0" hangingPunct="1">
                        <a:lnSpc>
                          <a:spcPct val="115000"/>
                        </a:lnSpc>
                        <a:spcBef>
                          <a:spcPts val="0"/>
                        </a:spcBef>
                        <a:spcAft>
                          <a:spcPts val="1000"/>
                        </a:spcAft>
                      </a:pPr>
                      <a:r>
                        <a:rPr lang="en-US" sz="1600" kern="120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txBody>
                  <a:tcPr marL="57208" marR="57208" marT="0" marB="0"/>
                </a:tc>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443521503"/>
                  </a:ext>
                </a:extLst>
              </a:tr>
              <a:tr h="343537">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816526750"/>
                  </a:ext>
                </a:extLst>
              </a:tr>
              <a:tr h="361147">
                <a:tc>
                  <a:txBody>
                    <a:bodyPr/>
                    <a:lstStyle/>
                    <a:p>
                      <a:pPr marL="0" marR="0" algn="ctr">
                        <a:lnSpc>
                          <a:spcPct val="115000"/>
                        </a:lnSpc>
                        <a:spcBef>
                          <a:spcPts val="0"/>
                        </a:spcBef>
                        <a:spcAft>
                          <a:spcPts val="1000"/>
                        </a:spcAft>
                      </a:pPr>
                      <a:r>
                        <a:rPr lang="en-US" sz="2000" b="1" kern="1200" dirty="0">
                          <a:ln>
                            <a:noFill/>
                          </a:ln>
                          <a:effectLst/>
                          <a:latin typeface="Segoe UI" panose="020B0502040204020203" pitchFamily="34" charset="0"/>
                          <a:ea typeface="Segoe UI" panose="020B0502040204020203" pitchFamily="34" charset="0"/>
                          <a:cs typeface="Segoe UI" panose="020B0502040204020203" pitchFamily="34" charset="0"/>
                        </a:rPr>
                        <a:t>K &amp; L</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b="1" kern="1200" dirty="0" smtClean="0">
                          <a:ln>
                            <a:noFill/>
                          </a:ln>
                          <a:effectLst/>
                          <a:latin typeface="Segoe UI" panose="020B0502040204020203" pitchFamily="34" charset="0"/>
                          <a:ea typeface="Segoe UI" panose="020B0502040204020203" pitchFamily="34" charset="0"/>
                          <a:cs typeface="Segoe UI" panose="020B0502040204020203" pitchFamily="34" charset="0"/>
                        </a:rPr>
                        <a:t>U-Z</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761226709"/>
                  </a:ext>
                </a:extLst>
              </a:tr>
              <a:tr h="363419">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Steve Ghulamani</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dirty="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Kristin Fischer</a:t>
                      </a:r>
                      <a:endParaRPr lang="en-US" sz="1050" b="1"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2156733426"/>
                  </a:ext>
                </a:extLst>
              </a:tr>
              <a:tr h="363987">
                <a:tc>
                  <a:txBody>
                    <a:bodyPr/>
                    <a:lstStyle/>
                    <a:p>
                      <a:pPr marL="0" marR="0" algn="ctr">
                        <a:lnSpc>
                          <a:spcPct val="115000"/>
                        </a:lnSpc>
                        <a:spcBef>
                          <a:spcPts val="0"/>
                        </a:spcBef>
                        <a:spcAft>
                          <a:spcPts val="0"/>
                        </a:spcAft>
                      </a:pPr>
                      <a:r>
                        <a:rPr lang="en-US" sz="2000" kern="1200">
                          <a:ln>
                            <a:noFill/>
                          </a:ln>
                          <a:effectLst/>
                          <a:latin typeface="Segoe UI" panose="020B0502040204020203" pitchFamily="34" charset="0"/>
                          <a:ea typeface="Segoe UI" panose="020B0502040204020203" pitchFamily="34" charset="0"/>
                          <a:cs typeface="Segoe UI" panose="020B0502040204020203" pitchFamily="34" charset="0"/>
                        </a:rPr>
                        <a:t>sghulamani@ufic.ufl.edu</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07000"/>
                        </a:lnSpc>
                        <a:spcBef>
                          <a:spcPts val="0"/>
                        </a:spcBef>
                        <a:spcAft>
                          <a:spcPts val="0"/>
                        </a:spcAft>
                      </a:pPr>
                      <a:r>
                        <a:rPr lang="en-US" sz="2000">
                          <a:ln>
                            <a:noFill/>
                          </a:ln>
                          <a:effectLst/>
                          <a:latin typeface="Segoe UI" panose="020B0502040204020203" pitchFamily="34" charset="0"/>
                          <a:ea typeface="Segoe UI" panose="020B0502040204020203" pitchFamily="34" charset="0"/>
                          <a:cs typeface="Segoe UI" panose="020B0502040204020203" pitchFamily="34" charset="0"/>
                        </a:rPr>
                        <a:t> </a:t>
                      </a:r>
                      <a:endParaRPr lang="en-US" sz="1050" b="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a:lnSpc>
                          <a:spcPct val="115000"/>
                        </a:lnSpc>
                        <a:spcBef>
                          <a:spcPts val="0"/>
                        </a:spcBef>
                        <a:spcAft>
                          <a:spcPts val="1000"/>
                        </a:spcAft>
                      </a:pPr>
                      <a:r>
                        <a:rPr lang="en-US" sz="2000" kern="1200" dirty="0">
                          <a:ln>
                            <a:noFill/>
                          </a:ln>
                          <a:effectLst/>
                          <a:latin typeface="Segoe UI" panose="020B0502040204020203" pitchFamily="34" charset="0"/>
                          <a:ea typeface="Segoe UI" panose="020B0502040204020203" pitchFamily="34" charset="0"/>
                          <a:cs typeface="Segoe UI" panose="020B0502040204020203" pitchFamily="34" charset="0"/>
                        </a:rPr>
                        <a:t>kfischer@ufic.ufl.edu</a:t>
                      </a:r>
                      <a:endParaRPr lang="en-US" sz="1050" b="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1938319247"/>
                  </a:ext>
                </a:extLst>
              </a:tr>
              <a:tr h="363987">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tc>
                  <a:txBody>
                    <a:bodyPr/>
                    <a:lstStyle/>
                    <a:p>
                      <a:pPr marL="0" marR="0" algn="ctr" defTabSz="457200" rtl="0" eaLnBrk="1" latinLnBrk="0" hangingPunct="1">
                        <a:lnSpc>
                          <a:spcPct val="115000"/>
                        </a:lnSpc>
                        <a:spcBef>
                          <a:spcPts val="0"/>
                        </a:spcBef>
                        <a:spcAft>
                          <a:spcPts val="1000"/>
                        </a:spcAft>
                      </a:pPr>
                      <a:r>
                        <a:rPr lang="en-US" sz="1600" kern="120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 </a:t>
                      </a:r>
                    </a:p>
                  </a:txBody>
                  <a:tcPr marL="57208" marR="57208" marT="0" marB="0"/>
                </a:tc>
                <a:tc>
                  <a:txBody>
                    <a:bodyPr/>
                    <a:lstStyle/>
                    <a:p>
                      <a:pPr marL="0" marR="0" algn="ctr" defTabSz="457200" rtl="0" eaLnBrk="1" latinLnBrk="0" hangingPunct="1">
                        <a:lnSpc>
                          <a:spcPct val="115000"/>
                        </a:lnSpc>
                        <a:spcBef>
                          <a:spcPts val="0"/>
                        </a:spcBef>
                        <a:spcAft>
                          <a:spcPts val="1000"/>
                        </a:spcAft>
                      </a:pPr>
                      <a:endParaRPr lang="en-US" sz="1600" kern="1200" dirty="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endParaRPr>
                    </a:p>
                  </a:txBody>
                  <a:tcPr marL="57208" marR="57208" marT="0" marB="0"/>
                </a:tc>
                <a:extLst>
                  <a:ext uri="{0D108BD9-81ED-4DB2-BD59-A6C34878D82A}">
                    <a16:rowId xmlns:a16="http://schemas.microsoft.com/office/drawing/2014/main" val="4285423042"/>
                  </a:ext>
                </a:extLst>
              </a:tr>
            </a:tbl>
          </a:graphicData>
        </a:graphic>
      </p:graphicFrame>
    </p:spTree>
    <p:extLst>
      <p:ext uri="{BB962C8B-B14F-4D97-AF65-F5344CB8AC3E}">
        <p14:creationId xmlns:p14="http://schemas.microsoft.com/office/powerpoint/2010/main" val="1426260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a:solidFill>
                  <a:srgbClr val="002060"/>
                </a:solidFill>
                <a:latin typeface="Segoe UI" panose="020B0502040204020203" pitchFamily="34" charset="0"/>
                <a:cs typeface="Segoe UI" panose="020B0502040204020203" pitchFamily="34" charset="0"/>
              </a:rPr>
              <a:t>Virtual Express Drop-In</a:t>
            </a:r>
            <a:endParaRPr lang="en-US" dirty="0">
              <a:latin typeface="Segoe UI" panose="020B0502040204020203" pitchFamily="34" charset="0"/>
              <a:cs typeface="Segoe UI" panose="020B0502040204020203" pitchFamily="34" charset="0"/>
            </a:endParaRPr>
          </a:p>
        </p:txBody>
      </p:sp>
      <p:pic>
        <p:nvPicPr>
          <p:cNvPr id="6" name="Picture 2" descr="Fusio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209800"/>
            <a:ext cx="2401320" cy="3121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842657" y="2125269"/>
            <a:ext cx="4572000" cy="4071884"/>
          </a:xfrm>
          <a:prstGeom prst="rect">
            <a:avLst/>
          </a:prstGeom>
        </p:spPr>
        <p:txBody>
          <a:bodyPr>
            <a:spAutoFit/>
          </a:bodyPr>
          <a:lstStyle/>
          <a:p>
            <a:pPr algn="ctr" defTabSz="685800"/>
            <a:r>
              <a:rPr lang="en-US" sz="2100" dirty="0">
                <a:latin typeface="Calibri" charset="0"/>
                <a:ea typeface="Calibri" charset="0"/>
                <a:cs typeface="Calibri" charset="0"/>
              </a:rPr>
              <a:t>Quick Individual Help!</a:t>
            </a:r>
          </a:p>
          <a:p>
            <a:pPr algn="ctr" defTabSz="685800"/>
            <a:endParaRPr lang="en-US" sz="2100" dirty="0">
              <a:latin typeface="Calibri" charset="0"/>
              <a:ea typeface="Calibri" charset="0"/>
              <a:cs typeface="Calibri" charset="0"/>
            </a:endParaRPr>
          </a:p>
          <a:p>
            <a:pPr algn="ctr" defTabSz="685800"/>
            <a:r>
              <a:rPr lang="en-US" sz="2100" dirty="0">
                <a:latin typeface="Calibri" charset="0"/>
                <a:ea typeface="Calibri" charset="0"/>
                <a:cs typeface="Calibri" charset="0"/>
              </a:rPr>
              <a:t>Monday – Friday</a:t>
            </a:r>
          </a:p>
          <a:p>
            <a:pPr algn="ctr" defTabSz="685800"/>
            <a:r>
              <a:rPr lang="en-US" sz="2100" dirty="0">
                <a:latin typeface="Calibri" charset="0"/>
                <a:ea typeface="Calibri" charset="0"/>
                <a:cs typeface="Calibri" charset="0"/>
              </a:rPr>
              <a:t>11 a.m. – 3 p.m.</a:t>
            </a:r>
          </a:p>
          <a:p>
            <a:pPr algn="ctr" defTabSz="685800"/>
            <a:endParaRPr lang="en-US" sz="2100" dirty="0">
              <a:latin typeface="Calibri" charset="0"/>
              <a:ea typeface="Calibri" charset="0"/>
              <a:cs typeface="Calibri" charset="0"/>
            </a:endParaRPr>
          </a:p>
          <a:p>
            <a:pPr algn="ctr" defTabSz="685800"/>
            <a:r>
              <a:rPr lang="en-US" sz="2100" dirty="0">
                <a:latin typeface="Calibri" charset="0"/>
                <a:ea typeface="Calibri" charset="0"/>
                <a:cs typeface="Calibri" charset="0"/>
              </a:rPr>
              <a:t>Connect with a Career Ambassador to get help with your resume, cover letter,  or a mock interview</a:t>
            </a:r>
          </a:p>
          <a:p>
            <a:pPr algn="ctr" defTabSz="685800"/>
            <a:endParaRPr lang="en-US" sz="2100" dirty="0">
              <a:latin typeface="Calibri" charset="0"/>
              <a:ea typeface="Calibri" charset="0"/>
              <a:cs typeface="Calibri" charset="0"/>
            </a:endParaRPr>
          </a:p>
          <a:p>
            <a:pPr marL="0" lvl="0" indent="0" algn="ctr" rtl="0">
              <a:lnSpc>
                <a:spcPct val="90000"/>
              </a:lnSpc>
              <a:spcBef>
                <a:spcPts val="0"/>
              </a:spcBef>
              <a:spcAft>
                <a:spcPts val="0"/>
              </a:spcAft>
              <a:buClr>
                <a:srgbClr val="003A6C"/>
              </a:buClr>
              <a:buSzPts val="2000"/>
              <a:buNone/>
            </a:pPr>
            <a:r>
              <a:rPr lang="en-US" sz="2400" b="1" dirty="0">
                <a:solidFill>
                  <a:srgbClr val="003A6C"/>
                </a:solidFill>
                <a:latin typeface="Calibri"/>
                <a:ea typeface="Calibri"/>
                <a:cs typeface="Calibri"/>
                <a:sym typeface="Calibri"/>
              </a:rPr>
              <a:t>No appointments needed!</a:t>
            </a:r>
          </a:p>
          <a:p>
            <a:pPr marL="0" indent="0" algn="ctr">
              <a:spcBef>
                <a:spcPts val="0"/>
              </a:spcBef>
              <a:buClr>
                <a:srgbClr val="003A6C"/>
              </a:buClr>
              <a:buSzPts val="2000"/>
              <a:buNone/>
            </a:pPr>
            <a:r>
              <a:rPr lang="en-US" sz="2400" dirty="0">
                <a:latin typeface="Calibri" charset="0"/>
                <a:ea typeface="Calibri" charset="0"/>
                <a:cs typeface="Calibri" charset="0"/>
                <a:hlinkClick r:id="rId4">
                  <a:extLst>
                    <a:ext uri="{A12FA001-AC4F-418D-AE19-62706E023703}">
                      <ahyp:hlinkClr xmlns:ahyp="http://schemas.microsoft.com/office/drawing/2018/hyperlinkcolor" xmlns="" val="tx"/>
                    </a:ext>
                  </a:extLst>
                </a:hlinkClick>
              </a:rPr>
              <a:t>https://career.ufl.edu/services-resources/virtual-services/</a:t>
            </a:r>
            <a:r>
              <a:rPr lang="en-US" sz="2400" dirty="0">
                <a:latin typeface="Calibri" charset="0"/>
                <a:ea typeface="Calibri" charset="0"/>
                <a:cs typeface="Calibri" charset="0"/>
              </a:rPr>
              <a:t> </a:t>
            </a:r>
          </a:p>
        </p:txBody>
      </p:sp>
    </p:spTree>
    <p:extLst>
      <p:ext uri="{BB962C8B-B14F-4D97-AF65-F5344CB8AC3E}">
        <p14:creationId xmlns:p14="http://schemas.microsoft.com/office/powerpoint/2010/main" val="2800882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1447800"/>
          </a:xfrm>
        </p:spPr>
        <p:txBody>
          <a:bodyPr/>
          <a:lstStyle/>
          <a:p>
            <a:pPr algn="ctr"/>
            <a:r>
              <a:rPr lang="en-US" sz="4000" b="1" kern="0" dirty="0">
                <a:effectLst>
                  <a:outerShdw blurRad="38100" dist="38100" dir="2700000" algn="tl">
                    <a:srgbClr val="000000"/>
                  </a:outerShdw>
                </a:effectLst>
                <a:latin typeface="Segoe UI" panose="020B0502040204020203" pitchFamily="34" charset="0"/>
                <a:cs typeface="Segoe UI" panose="020B0502040204020203" pitchFamily="34" charset="0"/>
              </a:rPr>
              <a:t>Curricular Practical Training</a:t>
            </a:r>
            <a:br>
              <a:rPr lang="en-US" sz="4000" b="1" kern="0" dirty="0">
                <a:effectLst>
                  <a:outerShdw blurRad="38100" dist="38100" dir="2700000" algn="tl">
                    <a:srgbClr val="000000"/>
                  </a:outerShdw>
                </a:effectLst>
                <a:latin typeface="Segoe UI" panose="020B0502040204020203" pitchFamily="34" charset="0"/>
                <a:cs typeface="Segoe UI" panose="020B0502040204020203" pitchFamily="34" charset="0"/>
              </a:rPr>
            </a:br>
            <a:r>
              <a:rPr lang="en-US" sz="4000" kern="0" dirty="0">
                <a:effectLst>
                  <a:outerShdw blurRad="38100" dist="38100" dir="2700000" algn="tl">
                    <a:srgbClr val="000000"/>
                  </a:outerShdw>
                </a:effectLst>
                <a:latin typeface="Segoe UI" panose="020B0502040204020203" pitchFamily="34" charset="0"/>
                <a:cs typeface="Segoe UI" panose="020B0502040204020203" pitchFamily="34" charset="0"/>
              </a:rPr>
              <a:t>(CPT)</a:t>
            </a:r>
            <a:endParaRPr lang="en-US" sz="4000" dirty="0">
              <a:latin typeface="Segoe UI" panose="020B0502040204020203" pitchFamily="34" charset="0"/>
              <a:cs typeface="Segoe UI" panose="020B0502040204020203" pitchFamily="34" charset="0"/>
            </a:endParaRPr>
          </a:p>
        </p:txBody>
      </p:sp>
      <p:sp>
        <p:nvSpPr>
          <p:cNvPr id="4" name="Content Placeholder 2"/>
          <p:cNvSpPr>
            <a:spLocks noGrp="1"/>
          </p:cNvSpPr>
          <p:nvPr>
            <p:ph idx="1"/>
          </p:nvPr>
        </p:nvSpPr>
        <p:spPr>
          <a:xfrm>
            <a:off x="533400" y="1807361"/>
            <a:ext cx="8153400" cy="4364839"/>
          </a:xfrm>
        </p:spPr>
        <p:txBody>
          <a:bodyPr>
            <a:noAutofit/>
          </a:bodyPr>
          <a:lstStyle/>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What is CPT? </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Eligibility </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Regulations</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Limitations</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Registration Requirements </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Application Process</a:t>
            </a:r>
          </a:p>
          <a:p>
            <a:pPr>
              <a:buClr>
                <a:srgbClr val="0000FF"/>
              </a:buClr>
              <a:buSzPct val="75000"/>
              <a:buFont typeface="Wingdings" pitchFamily="2" charset="2"/>
              <a:buChar char="q"/>
            </a:pPr>
            <a:r>
              <a:rPr lang="en-US" sz="3200" dirty="0">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86537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48600" cy="762000"/>
          </a:xfrm>
        </p:spPr>
        <p:txBody>
          <a:bodyPr/>
          <a:lstStyle/>
          <a:p>
            <a:pPr algn="ctr"/>
            <a:r>
              <a:rPr lang="en-US" sz="4000" dirty="0">
                <a:latin typeface="Segoe UI" panose="020B0502040204020203" pitchFamily="34" charset="0"/>
                <a:cs typeface="Segoe UI" panose="020B0502040204020203" pitchFamily="34" charset="0"/>
              </a:rPr>
              <a:t>What is CPT?</a:t>
            </a:r>
          </a:p>
        </p:txBody>
      </p:sp>
      <p:sp>
        <p:nvSpPr>
          <p:cNvPr id="4" name="Content Placeholder 2"/>
          <p:cNvSpPr>
            <a:spLocks noGrp="1"/>
          </p:cNvSpPr>
          <p:nvPr>
            <p:ph idx="1"/>
          </p:nvPr>
        </p:nvSpPr>
        <p:spPr>
          <a:xfrm>
            <a:off x="533400" y="1295401"/>
            <a:ext cx="8382000" cy="4876800"/>
          </a:xfrm>
        </p:spPr>
        <p:txBody>
          <a:bodyPr>
            <a:noAutofit/>
          </a:bodyPr>
          <a:lstStyle/>
          <a:p>
            <a:pPr>
              <a:spcBef>
                <a:spcPct val="0"/>
              </a:spcBef>
              <a:buClr>
                <a:srgbClr val="0000FF"/>
              </a:buClr>
              <a:buSzPct val="75000"/>
              <a:buFont typeface="Wingdings" pitchFamily="2" charset="2"/>
              <a:buChar char="q"/>
            </a:pPr>
            <a:r>
              <a:rPr lang="en-US" sz="2200" dirty="0">
                <a:latin typeface="Segoe UI" panose="020B0502040204020203" pitchFamily="34" charset="0"/>
                <a:ea typeface="+mj-ea"/>
                <a:cs typeface="Segoe UI" panose="020B0502040204020203" pitchFamily="34" charset="0"/>
              </a:rPr>
              <a:t>Curricular practical training is an integral part of an F-1 student’s established curriculum which allows them to engage in experiential training in any type of required or optional experience </a:t>
            </a:r>
          </a:p>
          <a:p>
            <a:pPr lvl="1">
              <a:spcBef>
                <a:spcPct val="0"/>
              </a:spcBef>
              <a:buClr>
                <a:srgbClr val="0000FF"/>
              </a:buClr>
              <a:buSzPct val="75000"/>
              <a:buFont typeface="Wingdings" pitchFamily="2" charset="2"/>
              <a:buChar char="q"/>
            </a:pPr>
            <a:r>
              <a:rPr lang="en-US" sz="2200" dirty="0">
                <a:latin typeface="Segoe UI" panose="020B0502040204020203" pitchFamily="34" charset="0"/>
                <a:ea typeface="+mj-ea"/>
                <a:cs typeface="Segoe UI" panose="020B0502040204020203" pitchFamily="34" charset="0"/>
              </a:rPr>
              <a:t>This may include but is not limited to paid and unpaid/volunteer, part-time and full-time, on-campus and off-campus internships, </a:t>
            </a:r>
            <a:r>
              <a:rPr lang="en-US" sz="2200" dirty="0" smtClean="0">
                <a:latin typeface="Segoe UI" panose="020B0502040204020203" pitchFamily="34" charset="0"/>
                <a:ea typeface="+mj-ea"/>
                <a:cs typeface="Segoe UI" panose="020B0502040204020203" pitchFamily="34" charset="0"/>
              </a:rPr>
              <a:t>co-ops</a:t>
            </a:r>
            <a:r>
              <a:rPr lang="en-US" sz="2200" dirty="0">
                <a:latin typeface="Segoe UI" panose="020B0502040204020203" pitchFamily="34" charset="0"/>
                <a:ea typeface="+mj-ea"/>
                <a:cs typeface="Segoe UI" panose="020B0502040204020203" pitchFamily="34" charset="0"/>
              </a:rPr>
              <a:t>, practicums, rotations, clerkships, externships, clinical, field experience, etc.</a:t>
            </a:r>
          </a:p>
          <a:p>
            <a:pPr>
              <a:spcBef>
                <a:spcPct val="0"/>
              </a:spcBef>
              <a:buClr>
                <a:srgbClr val="0000FF"/>
              </a:buClr>
              <a:buSzPct val="75000"/>
              <a:buFont typeface="Wingdings" pitchFamily="2" charset="2"/>
              <a:buChar char="q"/>
            </a:pPr>
            <a:r>
              <a:rPr lang="en-US" sz="2200" dirty="0">
                <a:latin typeface="Segoe UI" panose="020B0502040204020203" pitchFamily="34" charset="0"/>
                <a:ea typeface="+mj-ea"/>
                <a:cs typeface="Segoe UI" panose="020B0502040204020203" pitchFamily="34" charset="0"/>
              </a:rPr>
              <a:t>Must count towards degree requirements. </a:t>
            </a:r>
          </a:p>
          <a:p>
            <a:pPr>
              <a:spcBef>
                <a:spcPct val="0"/>
              </a:spcBef>
              <a:buClr>
                <a:srgbClr val="0000FF"/>
              </a:buClr>
              <a:buSzPct val="75000"/>
              <a:buFont typeface="Wingdings" pitchFamily="2" charset="2"/>
              <a:buChar char="q"/>
            </a:pPr>
            <a:r>
              <a:rPr lang="en-US" sz="2200" dirty="0">
                <a:latin typeface="Segoe UI" panose="020B0502040204020203" pitchFamily="34" charset="0"/>
                <a:ea typeface="+mj-ea"/>
                <a:cs typeface="Segoe UI" panose="020B0502040204020203" pitchFamily="34" charset="0"/>
              </a:rPr>
              <a:t>CPT is done DURING your degree program, BEFORE you complete your academic requirements (coursework, electives, credits, thesis/dissertation, </a:t>
            </a:r>
            <a:r>
              <a:rPr lang="en-US" sz="2200" dirty="0" err="1">
                <a:latin typeface="Segoe UI" panose="020B0502040204020203" pitchFamily="34" charset="0"/>
                <a:ea typeface="+mj-ea"/>
                <a:cs typeface="Segoe UI" panose="020B0502040204020203" pitchFamily="34" charset="0"/>
              </a:rPr>
              <a:t>etc</a:t>
            </a:r>
            <a:r>
              <a:rPr lang="en-US" sz="2200" dirty="0">
                <a:latin typeface="Segoe UI" panose="020B0502040204020203" pitchFamily="34" charset="0"/>
                <a:ea typeface="+mj-ea"/>
                <a:cs typeface="Segoe UI" panose="020B0502040204020203" pitchFamily="34" charset="0"/>
              </a:rPr>
              <a:t>)</a:t>
            </a:r>
          </a:p>
          <a:p>
            <a:pPr>
              <a:spcBef>
                <a:spcPct val="0"/>
              </a:spcBef>
              <a:buClr>
                <a:srgbClr val="0000FF"/>
              </a:buClr>
              <a:buSzPct val="75000"/>
              <a:buFont typeface="Wingdings" pitchFamily="2" charset="2"/>
              <a:buChar char="q"/>
            </a:pPr>
            <a:r>
              <a:rPr lang="en-US" sz="2200" dirty="0">
                <a:latin typeface="Segoe UI" panose="020B0502040204020203" pitchFamily="34" charset="0"/>
                <a:ea typeface="+mj-ea"/>
                <a:cs typeface="Segoe UI" panose="020B0502040204020203" pitchFamily="34" charset="0"/>
              </a:rPr>
              <a:t>You are still an F1 visa holder while on CPT</a:t>
            </a:r>
          </a:p>
        </p:txBody>
      </p:sp>
    </p:spTree>
    <p:extLst>
      <p:ext uri="{BB962C8B-B14F-4D97-AF65-F5344CB8AC3E}">
        <p14:creationId xmlns:p14="http://schemas.microsoft.com/office/powerpoint/2010/main" val="1815383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848600" cy="838200"/>
          </a:xfrm>
        </p:spPr>
        <p:txBody>
          <a:bodyPr/>
          <a:lstStyle/>
          <a:p>
            <a:pPr algn="ctr"/>
            <a:r>
              <a:rPr lang="en-US" sz="4000" dirty="0">
                <a:latin typeface="Segoe UI" panose="020B0502040204020203" pitchFamily="34" charset="0"/>
                <a:cs typeface="Segoe UI" panose="020B0502040204020203" pitchFamily="34" charset="0"/>
              </a:rPr>
              <a:t>CPT Eligibility</a:t>
            </a:r>
          </a:p>
        </p:txBody>
      </p:sp>
      <p:sp>
        <p:nvSpPr>
          <p:cNvPr id="4" name="Content Placeholder 2"/>
          <p:cNvSpPr>
            <a:spLocks noGrp="1"/>
          </p:cNvSpPr>
          <p:nvPr>
            <p:ph idx="1"/>
          </p:nvPr>
        </p:nvSpPr>
        <p:spPr>
          <a:xfrm>
            <a:off x="304800" y="1143000"/>
            <a:ext cx="8534400" cy="5486399"/>
          </a:xfrm>
        </p:spPr>
        <p:txBody>
          <a:bodyPr>
            <a:noAutofit/>
          </a:bodyPr>
          <a:lstStyle/>
          <a:p>
            <a:pPr>
              <a:buClr>
                <a:srgbClr val="0000FF"/>
              </a:buClr>
              <a:buSzPct val="75000"/>
              <a:buFont typeface="Wingdings" pitchFamily="2" charset="2"/>
              <a:buChar char="q"/>
              <a:defRPr/>
            </a:pPr>
            <a:r>
              <a:rPr lang="en-US" sz="2400" dirty="0">
                <a:latin typeface="Segoe UI" panose="020B0502040204020203" pitchFamily="34" charset="0"/>
                <a:cs typeface="Segoe UI" panose="020B0502040204020203" pitchFamily="34" charset="0"/>
              </a:rPr>
              <a:t>To be eligible, you must have:</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Been enrolled as a full time (12 credits undergrad, 9 credits grad) student for at least one full academic year of study (fall and spring semesters only*) in your current degree level</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Maintained legal immigration student status</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Be registered for CPT internship credits; credits must count towards degree completion</a:t>
            </a:r>
          </a:p>
          <a:p>
            <a:pPr lvl="1">
              <a:lnSpc>
                <a:spcPct val="90000"/>
              </a:lnSpc>
              <a:buClr>
                <a:srgbClr val="0000FF"/>
              </a:buClr>
              <a:buSzPct val="75000"/>
              <a:buFont typeface="Wingdings" pitchFamily="2" charset="2"/>
              <a:buChar char="q"/>
            </a:pPr>
            <a:r>
              <a:rPr lang="en-US" sz="2400" dirty="0">
                <a:latin typeface="Segoe UI" panose="020B0502040204020203" pitchFamily="34" charset="0"/>
                <a:cs typeface="Segoe UI" panose="020B0502040204020203" pitchFamily="34" charset="0"/>
              </a:rPr>
              <a:t>Been formally offered and accepted an internship</a:t>
            </a:r>
          </a:p>
          <a:p>
            <a:pPr marL="0" indent="0">
              <a:lnSpc>
                <a:spcPct val="90000"/>
              </a:lnSpc>
              <a:buClr>
                <a:srgbClr val="0000FF"/>
              </a:buClr>
              <a:buSzPct val="75000"/>
              <a:buNone/>
            </a:pPr>
            <a:endParaRPr lang="en-US" sz="2000" dirty="0">
              <a:latin typeface="Segoe UI" panose="020B0502040204020203" pitchFamily="34" charset="0"/>
              <a:cs typeface="Segoe UI" panose="020B0502040204020203" pitchFamily="34" charset="0"/>
            </a:endParaRPr>
          </a:p>
          <a:p>
            <a:pPr marL="0" indent="0">
              <a:lnSpc>
                <a:spcPct val="90000"/>
              </a:lnSpc>
              <a:buClr>
                <a:srgbClr val="0000FF"/>
              </a:buClr>
              <a:buSzPct val="75000"/>
              <a:buNone/>
            </a:pPr>
            <a:r>
              <a:rPr lang="en-US" sz="2000" dirty="0">
                <a:latin typeface="Segoe UI" panose="020B0502040204020203" pitchFamily="34" charset="0"/>
                <a:cs typeface="Segoe UI" panose="020B0502040204020203" pitchFamily="34" charset="0"/>
              </a:rPr>
              <a:t>*summer semesters are considered vacation time for international students and do NOT count toward full academic year of study.</a:t>
            </a:r>
          </a:p>
        </p:txBody>
      </p:sp>
    </p:spTree>
    <p:extLst>
      <p:ext uri="{BB962C8B-B14F-4D97-AF65-F5344CB8AC3E}">
        <p14:creationId xmlns:p14="http://schemas.microsoft.com/office/powerpoint/2010/main" val="3746777196"/>
      </p:ext>
    </p:extLst>
  </p:cSld>
  <p:clrMapOvr>
    <a:masterClrMapping/>
  </p:clrMapOvr>
</p:sld>
</file>

<file path=ppt/theme/theme1.xml><?xml version="1.0" encoding="utf-8"?>
<a:theme xmlns:a="http://schemas.openxmlformats.org/drawingml/2006/main" name="Summer">
  <a:themeElements>
    <a:clrScheme name="Custom 2">
      <a:dk1>
        <a:sysClr val="windowText" lastClr="000000"/>
      </a:dk1>
      <a:lt1>
        <a:sysClr val="window" lastClr="FFFFFF"/>
      </a:lt1>
      <a:dk2>
        <a:srgbClr val="E89117"/>
      </a:dk2>
      <a:lt2>
        <a:srgbClr val="FEDD78"/>
      </a:lt2>
      <a:accent1>
        <a:srgbClr val="A1B633"/>
      </a:accent1>
      <a:accent2>
        <a:srgbClr val="C4D73F"/>
      </a:accent2>
      <a:accent3>
        <a:srgbClr val="FFCE2D"/>
      </a:accent3>
      <a:accent4>
        <a:srgbClr val="0000FF"/>
      </a:accent4>
      <a:accent5>
        <a:srgbClr val="ED5E00"/>
      </a:accent5>
      <a:accent6>
        <a:srgbClr val="C62D03"/>
      </a:accent6>
      <a:hlink>
        <a:srgbClr val="0000FF"/>
      </a:hlink>
      <a:folHlink>
        <a:srgbClr val="0000FF"/>
      </a:folHlink>
    </a:clrScheme>
    <a:fontScheme name="Custom 3">
      <a:majorFont>
        <a:latin typeface="Bookman Old Style"/>
        <a:ea typeface=""/>
        <a:cs typeface=""/>
      </a:majorFont>
      <a:minorFont>
        <a:latin typeface="Bookman Old Style"/>
        <a:ea typeface=""/>
        <a:cs typeface=""/>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3565</TotalTime>
  <Words>4377</Words>
  <Application>Microsoft Office PowerPoint</Application>
  <PresentationFormat>On-screen Show (4:3)</PresentationFormat>
  <Paragraphs>530</Paragraphs>
  <Slides>56</Slides>
  <Notes>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Batang</vt:lpstr>
      <vt:lpstr>Bookman Old Style</vt:lpstr>
      <vt:lpstr>Calibri</vt:lpstr>
      <vt:lpstr>Courier New</vt:lpstr>
      <vt:lpstr>Rockwell</vt:lpstr>
      <vt:lpstr>Segoe UI</vt:lpstr>
      <vt:lpstr>Trebuchet MS</vt:lpstr>
      <vt:lpstr>Wingdings</vt:lpstr>
      <vt:lpstr>Wingdings 2</vt:lpstr>
      <vt:lpstr>Summer</vt:lpstr>
      <vt:lpstr>CPT, OPT and STEM OPT</vt:lpstr>
      <vt:lpstr>PowerPoint Presentation</vt:lpstr>
      <vt:lpstr>PowerPoint Presentation</vt:lpstr>
      <vt:lpstr>PowerPoint Presentation</vt:lpstr>
      <vt:lpstr>PowerPoint Presentation</vt:lpstr>
      <vt:lpstr>Virtual Express Drop-In</vt:lpstr>
      <vt:lpstr>Curricular Practical Training (CPT)</vt:lpstr>
      <vt:lpstr>What is CPT?</vt:lpstr>
      <vt:lpstr>CPT Eligibility</vt:lpstr>
      <vt:lpstr>CPT Regulations</vt:lpstr>
      <vt:lpstr>CPT Regulations, continued</vt:lpstr>
      <vt:lpstr>CPT Limitations</vt:lpstr>
      <vt:lpstr>CPT Limitations, continued</vt:lpstr>
      <vt:lpstr>CPT Registration Requirements</vt:lpstr>
      <vt:lpstr>QUESTION: Do I need to apply for and receive CPT authorization from my F1 International Student Advisor BEFORE I can legally work?</vt:lpstr>
      <vt:lpstr>CPT Application Process</vt:lpstr>
      <vt:lpstr>PowerPoint Presentation</vt:lpstr>
      <vt:lpstr>Applying for CPT</vt:lpstr>
      <vt:lpstr>PowerPoint Presentation</vt:lpstr>
      <vt:lpstr>CPT Questions?</vt:lpstr>
      <vt:lpstr>Optional Practical Training (OPT)</vt:lpstr>
      <vt:lpstr>What is OPT?</vt:lpstr>
      <vt:lpstr>STANDARD OPT Facts</vt:lpstr>
      <vt:lpstr>STANDARD OPT Facts, continued</vt:lpstr>
      <vt:lpstr>STANDARD OPT: Pre-Completion</vt:lpstr>
      <vt:lpstr>STANDARD OPT: Pre-Completion, continued</vt:lpstr>
      <vt:lpstr>STANDARD OPT: Post-Completion</vt:lpstr>
      <vt:lpstr>STANDARD OPT: Post-Completion, continued</vt:lpstr>
      <vt:lpstr>Employer / Volunteer Info</vt:lpstr>
      <vt:lpstr>Apply for OPT </vt:lpstr>
      <vt:lpstr>PowerPoint Presentation</vt:lpstr>
      <vt:lpstr>Apply for OPT Online with USCIS</vt:lpstr>
      <vt:lpstr>Applying for OPT, continued</vt:lpstr>
      <vt:lpstr>PowerPoint Presentation</vt:lpstr>
      <vt:lpstr>Address Update</vt:lpstr>
      <vt:lpstr>OPT Reporting Information</vt:lpstr>
      <vt:lpstr>OPT Reporting Information</vt:lpstr>
      <vt:lpstr>Travel During OPT</vt:lpstr>
      <vt:lpstr>Standard OPT Questions?</vt:lpstr>
      <vt:lpstr>STEM OPT 24-Month Extension</vt:lpstr>
      <vt:lpstr>OPT STEM Extension Eligibility</vt:lpstr>
      <vt:lpstr>OPT STEM Extension Eligibility, continued</vt:lpstr>
      <vt:lpstr>STEM OPT Eligibility, continued</vt:lpstr>
      <vt:lpstr>STEM OPT Facts</vt:lpstr>
      <vt:lpstr>Employment Type Restrictions</vt:lpstr>
      <vt:lpstr>Apply for the STEM OPT Recommendation I-20 </vt:lpstr>
      <vt:lpstr>PowerPoint Presentation</vt:lpstr>
      <vt:lpstr>Applying for STEM OPT, continued</vt:lpstr>
      <vt:lpstr>Apply Online with USCIS</vt:lpstr>
      <vt:lpstr>Applying for STEM OPT, continued</vt:lpstr>
      <vt:lpstr>PowerPoint Presentation</vt:lpstr>
      <vt:lpstr>Address Update</vt:lpstr>
      <vt:lpstr>STEM OPT Reporting Info</vt:lpstr>
      <vt:lpstr>Travel During STEM OPT</vt:lpstr>
      <vt:lpstr>General STEM OPT Questions?</vt:lpstr>
      <vt:lpstr>Contact Your  International Student Advisor!</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CPT, OPT and STEM OPT</dc:title>
  <dc:creator>MJA Administrator</dc:creator>
  <cp:lastModifiedBy>Morero, Yanina</cp:lastModifiedBy>
  <cp:revision>381</cp:revision>
  <dcterms:created xsi:type="dcterms:W3CDTF">2013-01-28T03:19:24Z</dcterms:created>
  <dcterms:modified xsi:type="dcterms:W3CDTF">2021-09-17T11:51:02Z</dcterms:modified>
</cp:coreProperties>
</file>